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02" r:id="rId2"/>
    <p:sldId id="364" r:id="rId3"/>
    <p:sldId id="433" r:id="rId4"/>
    <p:sldId id="437" r:id="rId5"/>
    <p:sldId id="367" r:id="rId6"/>
    <p:sldId id="359" r:id="rId7"/>
    <p:sldId id="358" r:id="rId8"/>
    <p:sldId id="1437" r:id="rId9"/>
    <p:sldId id="432" r:id="rId10"/>
    <p:sldId id="435" r:id="rId11"/>
    <p:sldId id="369" r:id="rId12"/>
    <p:sldId id="431" r:id="rId13"/>
    <p:sldId id="350" r:id="rId14"/>
    <p:sldId id="375" r:id="rId15"/>
    <p:sldId id="376" r:id="rId16"/>
    <p:sldId id="377" r:id="rId17"/>
    <p:sldId id="354" r:id="rId18"/>
    <p:sldId id="371" r:id="rId19"/>
    <p:sldId id="1438" r:id="rId20"/>
    <p:sldId id="1439" r:id="rId21"/>
  </p:sldIdLst>
  <p:sldSz cx="9144000" cy="6858000" type="screen4x3"/>
  <p:notesSz cx="6797675" cy="9926638"/>
  <p:defaultTextStyle>
    <a:defPPr>
      <a:defRPr lang="sv-S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9C94"/>
    <a:srgbClr val="017F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249" autoAdjust="0"/>
  </p:normalViewPr>
  <p:slideViewPr>
    <p:cSldViewPr snapToGrid="0" snapToObjects="1">
      <p:cViewPr>
        <p:scale>
          <a:sx n="80" d="100"/>
          <a:sy n="80" d="100"/>
        </p:scale>
        <p:origin x="384" y="-9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3ABAB-DB50-264C-8339-CAB05D8DEC52}"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sv-SE"/>
        </a:p>
      </dgm:t>
    </dgm:pt>
    <dgm:pt modelId="{552E0774-104A-4F4E-8731-39E71DB15E84}">
      <dgm:prSet custT="1"/>
      <dgm:spPr/>
      <dgm:t>
        <a:bodyPr/>
        <a:lstStyle/>
        <a:p>
          <a:pPr rtl="0"/>
          <a:r>
            <a:rPr lang="sv-SE" sz="2400" b="1" dirty="0"/>
            <a:t>FÖLJ-SAMHET</a:t>
          </a:r>
          <a:endParaRPr lang="sv-SE" sz="1700" b="1" dirty="0"/>
        </a:p>
      </dgm:t>
    </dgm:pt>
    <dgm:pt modelId="{1C286795-EC35-DC4F-83D3-4DC70A445F03}" type="parTrans" cxnId="{337050FE-BD29-594F-8FD5-B17D0BE67E82}">
      <dgm:prSet/>
      <dgm:spPr/>
      <dgm:t>
        <a:bodyPr/>
        <a:lstStyle/>
        <a:p>
          <a:endParaRPr lang="sv-SE"/>
        </a:p>
      </dgm:t>
    </dgm:pt>
    <dgm:pt modelId="{C14947FF-DD96-834B-8675-9E302A6F76B4}" type="sibTrans" cxnId="{337050FE-BD29-594F-8FD5-B17D0BE67E82}">
      <dgm:prSet/>
      <dgm:spPr/>
      <dgm:t>
        <a:bodyPr/>
        <a:lstStyle/>
        <a:p>
          <a:endParaRPr lang="sv-SE"/>
        </a:p>
      </dgm:t>
    </dgm:pt>
    <dgm:pt modelId="{0F885440-F5B4-D44F-A8AF-B653D5C54047}">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sv-SE" sz="2400" dirty="0" err="1"/>
            <a:t>Seeing</a:t>
          </a:r>
          <a:r>
            <a:rPr lang="sv-SE" sz="2400" dirty="0"/>
            <a:t> is </a:t>
          </a:r>
          <a:r>
            <a:rPr lang="sv-SE" sz="2400" dirty="0" err="1"/>
            <a:t>believing</a:t>
          </a:r>
          <a:endParaRPr lang="sv-SE" sz="2400" dirty="0"/>
        </a:p>
      </dgm:t>
    </dgm:pt>
    <dgm:pt modelId="{93F84C4C-0AD7-984E-9377-2ED5C5626F12}" type="parTrans" cxnId="{3199AF2B-15B4-454D-8138-7DDB9DEB0EFD}">
      <dgm:prSet/>
      <dgm:spPr/>
      <dgm:t>
        <a:bodyPr/>
        <a:lstStyle/>
        <a:p>
          <a:endParaRPr lang="sv-SE"/>
        </a:p>
      </dgm:t>
    </dgm:pt>
    <dgm:pt modelId="{7D7B0043-971C-2743-80EE-A53006E5AD5E}" type="sibTrans" cxnId="{3199AF2B-15B4-454D-8138-7DDB9DEB0EFD}">
      <dgm:prSet/>
      <dgm:spPr/>
      <dgm:t>
        <a:bodyPr/>
        <a:lstStyle/>
        <a:p>
          <a:endParaRPr lang="sv-SE"/>
        </a:p>
      </dgm:t>
    </dgm:pt>
    <dgm:pt modelId="{4C9797B1-C263-924E-9F6F-BF87088BA607}">
      <dgm:prSet custT="1"/>
      <dgm:spPr/>
      <dgm:t>
        <a:bodyPr/>
        <a:lstStyle/>
        <a:p>
          <a:pPr rtl="0"/>
          <a:r>
            <a:rPr lang="sv-SE" sz="2000" dirty="0"/>
            <a:t>Kunskap/</a:t>
          </a:r>
        </a:p>
        <a:p>
          <a:pPr rtl="0"/>
          <a:r>
            <a:rPr lang="sv-SE" sz="2000" dirty="0"/>
            <a:t>tillämpade verktyg</a:t>
          </a:r>
        </a:p>
      </dgm:t>
    </dgm:pt>
    <dgm:pt modelId="{FD21C6B9-58E8-0043-9533-F3DDB5771A35}" type="parTrans" cxnId="{EFFEC9C7-CE43-4A46-BB97-A4394AA19F96}">
      <dgm:prSet/>
      <dgm:spPr/>
      <dgm:t>
        <a:bodyPr/>
        <a:lstStyle/>
        <a:p>
          <a:endParaRPr lang="sv-SE"/>
        </a:p>
      </dgm:t>
    </dgm:pt>
    <dgm:pt modelId="{0C0A1B91-40FE-394D-BEC9-4AAA68E332DA}" type="sibTrans" cxnId="{EFFEC9C7-CE43-4A46-BB97-A4394AA19F96}">
      <dgm:prSet/>
      <dgm:spPr/>
      <dgm:t>
        <a:bodyPr/>
        <a:lstStyle/>
        <a:p>
          <a:endParaRPr lang="sv-SE"/>
        </a:p>
      </dgm:t>
    </dgm:pt>
    <dgm:pt modelId="{00C61D29-2B3C-7740-B130-5486320DBC09}">
      <dgm:prSet custT="1"/>
      <dgm:spPr/>
      <dgm:t>
        <a:bodyPr/>
        <a:lstStyle/>
        <a:p>
          <a:pPr rtl="0"/>
          <a:r>
            <a:rPr lang="sv-SE" sz="2400" dirty="0"/>
            <a:t>Återkoppling/självreflektion</a:t>
          </a:r>
        </a:p>
      </dgm:t>
    </dgm:pt>
    <dgm:pt modelId="{132D635F-83B5-084F-AC56-78C4A6BBF155}" type="parTrans" cxnId="{45C6C0AD-FCE8-8146-B42F-2F7D32F40E91}">
      <dgm:prSet/>
      <dgm:spPr/>
      <dgm:t>
        <a:bodyPr/>
        <a:lstStyle/>
        <a:p>
          <a:endParaRPr lang="sv-SE"/>
        </a:p>
      </dgm:t>
    </dgm:pt>
    <dgm:pt modelId="{91457F5D-B03B-9D45-9431-F91880CE01F8}" type="sibTrans" cxnId="{45C6C0AD-FCE8-8146-B42F-2F7D32F40E91}">
      <dgm:prSet/>
      <dgm:spPr/>
      <dgm:t>
        <a:bodyPr/>
        <a:lstStyle/>
        <a:p>
          <a:endParaRPr lang="sv-SE"/>
        </a:p>
      </dgm:t>
    </dgm:pt>
    <dgm:pt modelId="{B66525E8-7241-3A47-AE0D-46A777D3B541}">
      <dgm:prSet custT="1"/>
      <dgm:spPr/>
      <dgm:t>
        <a:bodyPr/>
        <a:lstStyle/>
        <a:p>
          <a:pPr rtl="0"/>
          <a:r>
            <a:rPr lang="sv-SE" sz="2800" dirty="0"/>
            <a:t>Just Do It!</a:t>
          </a:r>
        </a:p>
      </dgm:t>
    </dgm:pt>
    <dgm:pt modelId="{87E3595E-A131-C34D-82A4-1CE12CF7EECD}" type="parTrans" cxnId="{7020F6C9-EFDA-2E49-98F3-B082F15E6AFA}">
      <dgm:prSet/>
      <dgm:spPr/>
      <dgm:t>
        <a:bodyPr/>
        <a:lstStyle/>
        <a:p>
          <a:endParaRPr lang="sv-SE"/>
        </a:p>
      </dgm:t>
    </dgm:pt>
    <dgm:pt modelId="{46E7BD75-4241-4149-8F9B-387A3C0966DC}" type="sibTrans" cxnId="{7020F6C9-EFDA-2E49-98F3-B082F15E6AFA}">
      <dgm:prSet/>
      <dgm:spPr/>
      <dgm:t>
        <a:bodyPr/>
        <a:lstStyle/>
        <a:p>
          <a:endParaRPr lang="sv-SE"/>
        </a:p>
      </dgm:t>
    </dgm:pt>
    <dgm:pt modelId="{AB31AF69-D7DC-BF40-BCCC-83C60C9A182D}" type="pres">
      <dgm:prSet presAssocID="{75A3ABAB-DB50-264C-8339-CAB05D8DEC52}" presName="cycle" presStyleCnt="0">
        <dgm:presLayoutVars>
          <dgm:chMax val="1"/>
          <dgm:dir/>
          <dgm:animLvl val="ctr"/>
          <dgm:resizeHandles val="exact"/>
        </dgm:presLayoutVars>
      </dgm:prSet>
      <dgm:spPr/>
    </dgm:pt>
    <dgm:pt modelId="{EB820F94-0651-CA4F-A603-C13B8A214E9C}" type="pres">
      <dgm:prSet presAssocID="{552E0774-104A-4F4E-8731-39E71DB15E84}" presName="centerShape" presStyleLbl="node0" presStyleIdx="0" presStyleCnt="1"/>
      <dgm:spPr/>
    </dgm:pt>
    <dgm:pt modelId="{E07617A7-7652-A246-8B9E-B5668D9D31F4}" type="pres">
      <dgm:prSet presAssocID="{93F84C4C-0AD7-984E-9377-2ED5C5626F12}" presName="parTrans" presStyleLbl="bgSibTrans2D1" presStyleIdx="0" presStyleCnt="4"/>
      <dgm:spPr/>
    </dgm:pt>
    <dgm:pt modelId="{E0293656-B595-4049-83C2-9F7C6FD421EE}" type="pres">
      <dgm:prSet presAssocID="{0F885440-F5B4-D44F-A8AF-B653D5C54047}" presName="node" presStyleLbl="node1" presStyleIdx="0" presStyleCnt="4" custRadScaleRad="100120" custRadScaleInc="566">
        <dgm:presLayoutVars>
          <dgm:bulletEnabled val="1"/>
        </dgm:presLayoutVars>
      </dgm:prSet>
      <dgm:spPr/>
    </dgm:pt>
    <dgm:pt modelId="{90ABF9F3-F0F8-E348-ABC4-623B0FFBD2CB}" type="pres">
      <dgm:prSet presAssocID="{87E3595E-A131-C34D-82A4-1CE12CF7EECD}" presName="parTrans" presStyleLbl="bgSibTrans2D1" presStyleIdx="1" presStyleCnt="4"/>
      <dgm:spPr/>
    </dgm:pt>
    <dgm:pt modelId="{347211B5-B253-074C-A4F9-9810F2B5E2C9}" type="pres">
      <dgm:prSet presAssocID="{B66525E8-7241-3A47-AE0D-46A777D3B541}" presName="node" presStyleLbl="node1" presStyleIdx="1" presStyleCnt="4">
        <dgm:presLayoutVars>
          <dgm:bulletEnabled val="1"/>
        </dgm:presLayoutVars>
      </dgm:prSet>
      <dgm:spPr/>
    </dgm:pt>
    <dgm:pt modelId="{952918ED-F5E8-0349-A9B5-ED0D0BDA9A3E}" type="pres">
      <dgm:prSet presAssocID="{FD21C6B9-58E8-0043-9533-F3DDB5771A35}" presName="parTrans" presStyleLbl="bgSibTrans2D1" presStyleIdx="2" presStyleCnt="4"/>
      <dgm:spPr/>
    </dgm:pt>
    <dgm:pt modelId="{F3CB2A88-BBEF-AA46-B053-D14ECE2AA82E}" type="pres">
      <dgm:prSet presAssocID="{4C9797B1-C263-924E-9F6F-BF87088BA607}" presName="node" presStyleLbl="node1" presStyleIdx="2" presStyleCnt="4">
        <dgm:presLayoutVars>
          <dgm:bulletEnabled val="1"/>
        </dgm:presLayoutVars>
      </dgm:prSet>
      <dgm:spPr/>
    </dgm:pt>
    <dgm:pt modelId="{BB13A3FA-D35A-7A4D-9F3C-2190FE00D445}" type="pres">
      <dgm:prSet presAssocID="{132D635F-83B5-084F-AC56-78C4A6BBF155}" presName="parTrans" presStyleLbl="bgSibTrans2D1" presStyleIdx="3" presStyleCnt="4"/>
      <dgm:spPr/>
    </dgm:pt>
    <dgm:pt modelId="{201AA049-B254-E848-A054-AD11E7855999}" type="pres">
      <dgm:prSet presAssocID="{00C61D29-2B3C-7740-B130-5486320DBC09}" presName="node" presStyleLbl="node1" presStyleIdx="3" presStyleCnt="4">
        <dgm:presLayoutVars>
          <dgm:bulletEnabled val="1"/>
        </dgm:presLayoutVars>
      </dgm:prSet>
      <dgm:spPr/>
    </dgm:pt>
  </dgm:ptLst>
  <dgm:cxnLst>
    <dgm:cxn modelId="{E0C2161C-9405-0542-A995-8C75262C80B2}" type="presOf" srcId="{B66525E8-7241-3A47-AE0D-46A777D3B541}" destId="{347211B5-B253-074C-A4F9-9810F2B5E2C9}" srcOrd="0" destOrd="0" presId="urn:microsoft.com/office/officeart/2005/8/layout/radial4"/>
    <dgm:cxn modelId="{3199AF2B-15B4-454D-8138-7DDB9DEB0EFD}" srcId="{552E0774-104A-4F4E-8731-39E71DB15E84}" destId="{0F885440-F5B4-D44F-A8AF-B653D5C54047}" srcOrd="0" destOrd="0" parTransId="{93F84C4C-0AD7-984E-9377-2ED5C5626F12}" sibTransId="{7D7B0043-971C-2743-80EE-A53006E5AD5E}"/>
    <dgm:cxn modelId="{1DE5FC4D-63BB-0E42-A971-5ABA81F06EB5}" type="presOf" srcId="{0F885440-F5B4-D44F-A8AF-B653D5C54047}" destId="{E0293656-B595-4049-83C2-9F7C6FD421EE}" srcOrd="0" destOrd="0" presId="urn:microsoft.com/office/officeart/2005/8/layout/radial4"/>
    <dgm:cxn modelId="{74B0A1A7-9F9B-D749-93A5-3A2F953C51BD}" type="presOf" srcId="{4C9797B1-C263-924E-9F6F-BF87088BA607}" destId="{F3CB2A88-BBEF-AA46-B053-D14ECE2AA82E}" srcOrd="0" destOrd="0" presId="urn:microsoft.com/office/officeart/2005/8/layout/radial4"/>
    <dgm:cxn modelId="{45C6C0AD-FCE8-8146-B42F-2F7D32F40E91}" srcId="{552E0774-104A-4F4E-8731-39E71DB15E84}" destId="{00C61D29-2B3C-7740-B130-5486320DBC09}" srcOrd="3" destOrd="0" parTransId="{132D635F-83B5-084F-AC56-78C4A6BBF155}" sibTransId="{91457F5D-B03B-9D45-9431-F91880CE01F8}"/>
    <dgm:cxn modelId="{4B345CB3-DA3B-C742-9D05-6266CF48D3FF}" type="presOf" srcId="{75A3ABAB-DB50-264C-8339-CAB05D8DEC52}" destId="{AB31AF69-D7DC-BF40-BCCC-83C60C9A182D}" srcOrd="0" destOrd="0" presId="urn:microsoft.com/office/officeart/2005/8/layout/radial4"/>
    <dgm:cxn modelId="{D1F96FB3-6A00-8441-9621-16E864C4C0D7}" type="presOf" srcId="{FD21C6B9-58E8-0043-9533-F3DDB5771A35}" destId="{952918ED-F5E8-0349-A9B5-ED0D0BDA9A3E}" srcOrd="0" destOrd="0" presId="urn:microsoft.com/office/officeart/2005/8/layout/radial4"/>
    <dgm:cxn modelId="{31B5A6B3-BAF6-3244-B3A6-996A63A85EC9}" type="presOf" srcId="{87E3595E-A131-C34D-82A4-1CE12CF7EECD}" destId="{90ABF9F3-F0F8-E348-ABC4-623B0FFBD2CB}" srcOrd="0" destOrd="0" presId="urn:microsoft.com/office/officeart/2005/8/layout/radial4"/>
    <dgm:cxn modelId="{EB28EAB8-9394-1C40-ACB3-ECC6361D7377}" type="presOf" srcId="{00C61D29-2B3C-7740-B130-5486320DBC09}" destId="{201AA049-B254-E848-A054-AD11E7855999}" srcOrd="0" destOrd="0" presId="urn:microsoft.com/office/officeart/2005/8/layout/radial4"/>
    <dgm:cxn modelId="{EFFEC9C7-CE43-4A46-BB97-A4394AA19F96}" srcId="{552E0774-104A-4F4E-8731-39E71DB15E84}" destId="{4C9797B1-C263-924E-9F6F-BF87088BA607}" srcOrd="2" destOrd="0" parTransId="{FD21C6B9-58E8-0043-9533-F3DDB5771A35}" sibTransId="{0C0A1B91-40FE-394D-BEC9-4AAA68E332DA}"/>
    <dgm:cxn modelId="{7020F6C9-EFDA-2E49-98F3-B082F15E6AFA}" srcId="{552E0774-104A-4F4E-8731-39E71DB15E84}" destId="{B66525E8-7241-3A47-AE0D-46A777D3B541}" srcOrd="1" destOrd="0" parTransId="{87E3595E-A131-C34D-82A4-1CE12CF7EECD}" sibTransId="{46E7BD75-4241-4149-8F9B-387A3C0966DC}"/>
    <dgm:cxn modelId="{D23416CC-C0E0-EB49-9E9B-3DAC78DA0DDD}" type="presOf" srcId="{93F84C4C-0AD7-984E-9377-2ED5C5626F12}" destId="{E07617A7-7652-A246-8B9E-B5668D9D31F4}" srcOrd="0" destOrd="0" presId="urn:microsoft.com/office/officeart/2005/8/layout/radial4"/>
    <dgm:cxn modelId="{68AD9CF0-6CFB-744B-AE0B-9929756E3A0C}" type="presOf" srcId="{552E0774-104A-4F4E-8731-39E71DB15E84}" destId="{EB820F94-0651-CA4F-A603-C13B8A214E9C}" srcOrd="0" destOrd="0" presId="urn:microsoft.com/office/officeart/2005/8/layout/radial4"/>
    <dgm:cxn modelId="{337050FE-BD29-594F-8FD5-B17D0BE67E82}" srcId="{75A3ABAB-DB50-264C-8339-CAB05D8DEC52}" destId="{552E0774-104A-4F4E-8731-39E71DB15E84}" srcOrd="0" destOrd="0" parTransId="{1C286795-EC35-DC4F-83D3-4DC70A445F03}" sibTransId="{C14947FF-DD96-834B-8675-9E302A6F76B4}"/>
    <dgm:cxn modelId="{04EE94FF-FBCE-7549-836B-A3E2D1AC6D0E}" type="presOf" srcId="{132D635F-83B5-084F-AC56-78C4A6BBF155}" destId="{BB13A3FA-D35A-7A4D-9F3C-2190FE00D445}" srcOrd="0" destOrd="0" presId="urn:microsoft.com/office/officeart/2005/8/layout/radial4"/>
    <dgm:cxn modelId="{F002F6E2-A12B-EA4D-9758-ABC7EF6602B8}" type="presParOf" srcId="{AB31AF69-D7DC-BF40-BCCC-83C60C9A182D}" destId="{EB820F94-0651-CA4F-A603-C13B8A214E9C}" srcOrd="0" destOrd="0" presId="urn:microsoft.com/office/officeart/2005/8/layout/radial4"/>
    <dgm:cxn modelId="{8673D583-E0AB-B643-AE7C-E1FFC59B483D}" type="presParOf" srcId="{AB31AF69-D7DC-BF40-BCCC-83C60C9A182D}" destId="{E07617A7-7652-A246-8B9E-B5668D9D31F4}" srcOrd="1" destOrd="0" presId="urn:microsoft.com/office/officeart/2005/8/layout/radial4"/>
    <dgm:cxn modelId="{08D36DAA-2795-CE4F-8679-48CDEE47CD46}" type="presParOf" srcId="{AB31AF69-D7DC-BF40-BCCC-83C60C9A182D}" destId="{E0293656-B595-4049-83C2-9F7C6FD421EE}" srcOrd="2" destOrd="0" presId="urn:microsoft.com/office/officeart/2005/8/layout/radial4"/>
    <dgm:cxn modelId="{36835124-1933-3448-B6C9-E40C2D1D7E9D}" type="presParOf" srcId="{AB31AF69-D7DC-BF40-BCCC-83C60C9A182D}" destId="{90ABF9F3-F0F8-E348-ABC4-623B0FFBD2CB}" srcOrd="3" destOrd="0" presId="urn:microsoft.com/office/officeart/2005/8/layout/radial4"/>
    <dgm:cxn modelId="{BFB2AD9F-FA5D-5F4B-A66D-A360070F2534}" type="presParOf" srcId="{AB31AF69-D7DC-BF40-BCCC-83C60C9A182D}" destId="{347211B5-B253-074C-A4F9-9810F2B5E2C9}" srcOrd="4" destOrd="0" presId="urn:microsoft.com/office/officeart/2005/8/layout/radial4"/>
    <dgm:cxn modelId="{787C13D7-61A4-A244-A0F4-53EA1ECFBA9C}" type="presParOf" srcId="{AB31AF69-D7DC-BF40-BCCC-83C60C9A182D}" destId="{952918ED-F5E8-0349-A9B5-ED0D0BDA9A3E}" srcOrd="5" destOrd="0" presId="urn:microsoft.com/office/officeart/2005/8/layout/radial4"/>
    <dgm:cxn modelId="{A7D104F0-3F60-6943-961B-CFFB266F6425}" type="presParOf" srcId="{AB31AF69-D7DC-BF40-BCCC-83C60C9A182D}" destId="{F3CB2A88-BBEF-AA46-B053-D14ECE2AA82E}" srcOrd="6" destOrd="0" presId="urn:microsoft.com/office/officeart/2005/8/layout/radial4"/>
    <dgm:cxn modelId="{2F963AAE-B747-9D47-97C3-062D0B935001}" type="presParOf" srcId="{AB31AF69-D7DC-BF40-BCCC-83C60C9A182D}" destId="{BB13A3FA-D35A-7A4D-9F3C-2190FE00D445}" srcOrd="7" destOrd="0" presId="urn:microsoft.com/office/officeart/2005/8/layout/radial4"/>
    <dgm:cxn modelId="{2BDDF0AA-339C-054D-B08E-153DAD37CFCC}" type="presParOf" srcId="{AB31AF69-D7DC-BF40-BCCC-83C60C9A182D}" destId="{201AA049-B254-E848-A054-AD11E7855999}"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213A2-495C-4BB2-8BD7-CD8B27C9C4D1}" type="doc">
      <dgm:prSet loTypeId="urn:microsoft.com/office/officeart/2005/8/layout/chart3" loCatId="cycle" qsTypeId="urn:microsoft.com/office/officeart/2005/8/quickstyle/simple1" qsCatId="simple" csTypeId="urn:microsoft.com/office/officeart/2005/8/colors/accent1_2" csCatId="accent1" phldr="1"/>
      <dgm:spPr/>
    </dgm:pt>
    <dgm:pt modelId="{E9B962DF-BA6F-4773-BEF1-EE4574EB5D79}">
      <dgm:prSet phldrT="[Text]" custT="1"/>
      <dgm:spPr/>
      <dgm:t>
        <a:bodyPr/>
        <a:lstStyle/>
        <a:p>
          <a:r>
            <a:rPr lang="sv-SE" sz="1600" dirty="0"/>
            <a:t>Meta-kognitiva strategier</a:t>
          </a:r>
        </a:p>
      </dgm:t>
    </dgm:pt>
    <dgm:pt modelId="{BBCBA921-F1AC-4A7E-B599-18B6C3999658}" type="parTrans" cxnId="{839B7B8C-52D3-47AE-8F1D-674F579FE3E1}">
      <dgm:prSet/>
      <dgm:spPr/>
      <dgm:t>
        <a:bodyPr/>
        <a:lstStyle/>
        <a:p>
          <a:endParaRPr lang="sv-SE"/>
        </a:p>
      </dgm:t>
    </dgm:pt>
    <dgm:pt modelId="{A05EB52F-47DB-4A05-9704-2FCFA6259B8D}" type="sibTrans" cxnId="{839B7B8C-52D3-47AE-8F1D-674F579FE3E1}">
      <dgm:prSet/>
      <dgm:spPr/>
      <dgm:t>
        <a:bodyPr/>
        <a:lstStyle/>
        <a:p>
          <a:endParaRPr lang="sv-SE"/>
        </a:p>
      </dgm:t>
    </dgm:pt>
    <dgm:pt modelId="{A6A32D7C-CD06-446B-ABFA-4FE17A6F5E31}">
      <dgm:prSet phldrT="[Text]" custT="1"/>
      <dgm:spPr/>
      <dgm:t>
        <a:bodyPr/>
        <a:lstStyle/>
        <a:p>
          <a:r>
            <a:rPr lang="sv-SE" sz="1600" dirty="0"/>
            <a:t>Generalisering</a:t>
          </a:r>
        </a:p>
      </dgm:t>
    </dgm:pt>
    <dgm:pt modelId="{E4E4C216-FF4B-4770-825A-3BE13CAE876B}" type="parTrans" cxnId="{4578238E-860B-4716-9618-FA82B4A0F9B4}">
      <dgm:prSet/>
      <dgm:spPr/>
      <dgm:t>
        <a:bodyPr/>
        <a:lstStyle/>
        <a:p>
          <a:endParaRPr lang="sv-SE"/>
        </a:p>
      </dgm:t>
    </dgm:pt>
    <dgm:pt modelId="{E99B8E3D-0597-44C9-811B-8DFC947745ED}" type="sibTrans" cxnId="{4578238E-860B-4716-9618-FA82B4A0F9B4}">
      <dgm:prSet/>
      <dgm:spPr/>
      <dgm:t>
        <a:bodyPr/>
        <a:lstStyle/>
        <a:p>
          <a:endParaRPr lang="sv-SE"/>
        </a:p>
      </dgm:t>
    </dgm:pt>
    <dgm:pt modelId="{A181518D-8B6F-4C0C-86B0-6E2961CF3ECD}">
      <dgm:prSet phldrT="[Text]" custT="1"/>
      <dgm:spPr>
        <a:solidFill>
          <a:schemeClr val="accent1"/>
        </a:solidFill>
      </dgm:spPr>
      <dgm:t>
        <a:bodyPr/>
        <a:lstStyle/>
        <a:p>
          <a:r>
            <a:rPr lang="sv-SE" sz="1600" dirty="0"/>
            <a:t>Intensitet</a:t>
          </a:r>
        </a:p>
        <a:p>
          <a:r>
            <a:rPr lang="sv-SE" sz="1600" dirty="0"/>
            <a:t>Repetition</a:t>
          </a:r>
        </a:p>
        <a:p>
          <a:r>
            <a:rPr lang="sv-SE" sz="1600" dirty="0"/>
            <a:t>Hierarkiskt</a:t>
          </a:r>
        </a:p>
      </dgm:t>
    </dgm:pt>
    <dgm:pt modelId="{7C3F2718-E0D0-4497-8CAC-F4A42D6A2FE8}" type="parTrans" cxnId="{2C58D9D9-9090-49DD-B603-05F1A9909FC9}">
      <dgm:prSet/>
      <dgm:spPr/>
      <dgm:t>
        <a:bodyPr/>
        <a:lstStyle/>
        <a:p>
          <a:endParaRPr lang="sv-SE"/>
        </a:p>
      </dgm:t>
    </dgm:pt>
    <dgm:pt modelId="{756AEBED-85AE-4102-9D7E-1E33BAA2B047}" type="sibTrans" cxnId="{2C58D9D9-9090-49DD-B603-05F1A9909FC9}">
      <dgm:prSet/>
      <dgm:spPr/>
      <dgm:t>
        <a:bodyPr/>
        <a:lstStyle/>
        <a:p>
          <a:endParaRPr lang="sv-SE"/>
        </a:p>
      </dgm:t>
    </dgm:pt>
    <dgm:pt modelId="{541011D2-E998-487D-AB1F-C9AF8B11AD7E}" type="pres">
      <dgm:prSet presAssocID="{AF9213A2-495C-4BB2-8BD7-CD8B27C9C4D1}" presName="compositeShape" presStyleCnt="0">
        <dgm:presLayoutVars>
          <dgm:chMax val="7"/>
          <dgm:dir/>
          <dgm:resizeHandles val="exact"/>
        </dgm:presLayoutVars>
      </dgm:prSet>
      <dgm:spPr/>
    </dgm:pt>
    <dgm:pt modelId="{36F6158A-9B6C-495C-8AF6-076C2C80FCA9}" type="pres">
      <dgm:prSet presAssocID="{AF9213A2-495C-4BB2-8BD7-CD8B27C9C4D1}" presName="wedge1" presStyleLbl="node1" presStyleIdx="0" presStyleCnt="3" custScaleX="99996" custLinFactNeighborX="-58770" custLinFactNeighborY="-1441"/>
      <dgm:spPr/>
    </dgm:pt>
    <dgm:pt modelId="{E63AC65D-248B-427A-968C-ED7EC846BFA4}" type="pres">
      <dgm:prSet presAssocID="{AF9213A2-495C-4BB2-8BD7-CD8B27C9C4D1}" presName="wedge1Tx" presStyleLbl="node1" presStyleIdx="0" presStyleCnt="3">
        <dgm:presLayoutVars>
          <dgm:chMax val="0"/>
          <dgm:chPref val="0"/>
          <dgm:bulletEnabled val="1"/>
        </dgm:presLayoutVars>
      </dgm:prSet>
      <dgm:spPr/>
    </dgm:pt>
    <dgm:pt modelId="{29BDFB19-DD62-443E-A1CC-C69CFF1C8637}" type="pres">
      <dgm:prSet presAssocID="{AF9213A2-495C-4BB2-8BD7-CD8B27C9C4D1}" presName="wedge2" presStyleLbl="node1" presStyleIdx="1" presStyleCnt="3" custLinFactNeighborX="-55697" custLinFactNeighborY="-2334"/>
      <dgm:spPr/>
    </dgm:pt>
    <dgm:pt modelId="{E20BEDA2-32DF-4538-89D4-F749C44451E0}" type="pres">
      <dgm:prSet presAssocID="{AF9213A2-495C-4BB2-8BD7-CD8B27C9C4D1}" presName="wedge2Tx" presStyleLbl="node1" presStyleIdx="1" presStyleCnt="3">
        <dgm:presLayoutVars>
          <dgm:chMax val="0"/>
          <dgm:chPref val="0"/>
          <dgm:bulletEnabled val="1"/>
        </dgm:presLayoutVars>
      </dgm:prSet>
      <dgm:spPr/>
    </dgm:pt>
    <dgm:pt modelId="{EC0B8F5F-C133-42E4-872C-78F180F91B62}" type="pres">
      <dgm:prSet presAssocID="{AF9213A2-495C-4BB2-8BD7-CD8B27C9C4D1}" presName="wedge3" presStyleLbl="node1" presStyleIdx="2" presStyleCnt="3" custLinFactNeighborX="-55698" custLinFactNeighborY="-4417"/>
      <dgm:spPr/>
    </dgm:pt>
    <dgm:pt modelId="{6D26AC88-C3B8-4795-AB1B-FBF489F0C732}" type="pres">
      <dgm:prSet presAssocID="{AF9213A2-495C-4BB2-8BD7-CD8B27C9C4D1}" presName="wedge3Tx" presStyleLbl="node1" presStyleIdx="2" presStyleCnt="3">
        <dgm:presLayoutVars>
          <dgm:chMax val="0"/>
          <dgm:chPref val="0"/>
          <dgm:bulletEnabled val="1"/>
        </dgm:presLayoutVars>
      </dgm:prSet>
      <dgm:spPr/>
    </dgm:pt>
  </dgm:ptLst>
  <dgm:cxnLst>
    <dgm:cxn modelId="{45469F51-121B-4B67-BA19-50E1CF7F02FB}" type="presOf" srcId="{AF9213A2-495C-4BB2-8BD7-CD8B27C9C4D1}" destId="{541011D2-E998-487D-AB1F-C9AF8B11AD7E}" srcOrd="0" destOrd="0" presId="urn:microsoft.com/office/officeart/2005/8/layout/chart3"/>
    <dgm:cxn modelId="{DD9BE571-B1B8-4C8E-879E-88784D8F8D9E}" type="presOf" srcId="{A181518D-8B6F-4C0C-86B0-6E2961CF3ECD}" destId="{EC0B8F5F-C133-42E4-872C-78F180F91B62}" srcOrd="0" destOrd="0" presId="urn:microsoft.com/office/officeart/2005/8/layout/chart3"/>
    <dgm:cxn modelId="{6BAA7273-2C6E-450E-BDDE-4B6E055170D1}" type="presOf" srcId="{A6A32D7C-CD06-446B-ABFA-4FE17A6F5E31}" destId="{29BDFB19-DD62-443E-A1CC-C69CFF1C8637}" srcOrd="0" destOrd="0" presId="urn:microsoft.com/office/officeart/2005/8/layout/chart3"/>
    <dgm:cxn modelId="{839B7B8C-52D3-47AE-8F1D-674F579FE3E1}" srcId="{AF9213A2-495C-4BB2-8BD7-CD8B27C9C4D1}" destId="{E9B962DF-BA6F-4773-BEF1-EE4574EB5D79}" srcOrd="0" destOrd="0" parTransId="{BBCBA921-F1AC-4A7E-B599-18B6C3999658}" sibTransId="{A05EB52F-47DB-4A05-9704-2FCFA6259B8D}"/>
    <dgm:cxn modelId="{4578238E-860B-4716-9618-FA82B4A0F9B4}" srcId="{AF9213A2-495C-4BB2-8BD7-CD8B27C9C4D1}" destId="{A6A32D7C-CD06-446B-ABFA-4FE17A6F5E31}" srcOrd="1" destOrd="0" parTransId="{E4E4C216-FF4B-4770-825A-3BE13CAE876B}" sibTransId="{E99B8E3D-0597-44C9-811B-8DFC947745ED}"/>
    <dgm:cxn modelId="{1A600590-AF4E-4A99-8479-9F347B846AC1}" type="presOf" srcId="{E9B962DF-BA6F-4773-BEF1-EE4574EB5D79}" destId="{E63AC65D-248B-427A-968C-ED7EC846BFA4}" srcOrd="1" destOrd="0" presId="urn:microsoft.com/office/officeart/2005/8/layout/chart3"/>
    <dgm:cxn modelId="{92FAB894-2674-48CB-821E-F79129AC306B}" type="presOf" srcId="{A181518D-8B6F-4C0C-86B0-6E2961CF3ECD}" destId="{6D26AC88-C3B8-4795-AB1B-FBF489F0C732}" srcOrd="1" destOrd="0" presId="urn:microsoft.com/office/officeart/2005/8/layout/chart3"/>
    <dgm:cxn modelId="{2C58D9D9-9090-49DD-B603-05F1A9909FC9}" srcId="{AF9213A2-495C-4BB2-8BD7-CD8B27C9C4D1}" destId="{A181518D-8B6F-4C0C-86B0-6E2961CF3ECD}" srcOrd="2" destOrd="0" parTransId="{7C3F2718-E0D0-4497-8CAC-F4A42D6A2FE8}" sibTransId="{756AEBED-85AE-4102-9D7E-1E33BAA2B047}"/>
    <dgm:cxn modelId="{C42239DE-1F9A-446B-9433-E8CEF92E22B8}" type="presOf" srcId="{E9B962DF-BA6F-4773-BEF1-EE4574EB5D79}" destId="{36F6158A-9B6C-495C-8AF6-076C2C80FCA9}" srcOrd="0" destOrd="0" presId="urn:microsoft.com/office/officeart/2005/8/layout/chart3"/>
    <dgm:cxn modelId="{294324F0-8F5E-4E55-A31F-5EFF0562F9F4}" type="presOf" srcId="{A6A32D7C-CD06-446B-ABFA-4FE17A6F5E31}" destId="{E20BEDA2-32DF-4538-89D4-F749C44451E0}" srcOrd="1" destOrd="0" presId="urn:microsoft.com/office/officeart/2005/8/layout/chart3"/>
    <dgm:cxn modelId="{4144B33C-8274-48A4-A946-137D7962AF93}" type="presParOf" srcId="{541011D2-E998-487D-AB1F-C9AF8B11AD7E}" destId="{36F6158A-9B6C-495C-8AF6-076C2C80FCA9}" srcOrd="0" destOrd="0" presId="urn:microsoft.com/office/officeart/2005/8/layout/chart3"/>
    <dgm:cxn modelId="{D37EDEBA-E5FA-4EB9-8150-7FB76F05F96E}" type="presParOf" srcId="{541011D2-E998-487D-AB1F-C9AF8B11AD7E}" destId="{E63AC65D-248B-427A-968C-ED7EC846BFA4}" srcOrd="1" destOrd="0" presId="urn:microsoft.com/office/officeart/2005/8/layout/chart3"/>
    <dgm:cxn modelId="{C210A3B8-4F66-43C8-B965-BC6669E4A914}" type="presParOf" srcId="{541011D2-E998-487D-AB1F-C9AF8B11AD7E}" destId="{29BDFB19-DD62-443E-A1CC-C69CFF1C8637}" srcOrd="2" destOrd="0" presId="urn:microsoft.com/office/officeart/2005/8/layout/chart3"/>
    <dgm:cxn modelId="{A04D36B8-FAE2-44B7-A137-ECCB36221C63}" type="presParOf" srcId="{541011D2-E998-487D-AB1F-C9AF8B11AD7E}" destId="{E20BEDA2-32DF-4538-89D4-F749C44451E0}" srcOrd="3" destOrd="0" presId="urn:microsoft.com/office/officeart/2005/8/layout/chart3"/>
    <dgm:cxn modelId="{F67CC02C-30A0-479F-A63E-785CD2B9017D}" type="presParOf" srcId="{541011D2-E998-487D-AB1F-C9AF8B11AD7E}" destId="{EC0B8F5F-C133-42E4-872C-78F180F91B62}" srcOrd="4" destOrd="0" presId="urn:microsoft.com/office/officeart/2005/8/layout/chart3"/>
    <dgm:cxn modelId="{F669E877-6D37-4284-8D96-3768F9482D8E}" type="presParOf" srcId="{541011D2-E998-487D-AB1F-C9AF8B11AD7E}" destId="{6D26AC88-C3B8-4795-AB1B-FBF489F0C732}"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7D32DB-6728-4436-B2A6-FCD4BC3DA8C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sv-SE"/>
        </a:p>
      </dgm:t>
    </dgm:pt>
    <dgm:pt modelId="{8A4C3F5B-5C6B-4496-B5FD-3D9348BF63CC}">
      <dgm:prSet phldrT="[Text]" custT="1"/>
      <dgm:spPr/>
      <dgm:t>
        <a:bodyPr/>
        <a:lstStyle/>
        <a:p>
          <a:r>
            <a:rPr lang="sv-SE" sz="2000" b="1" dirty="0"/>
            <a:t>VAL AV STRATEGI</a:t>
          </a:r>
        </a:p>
      </dgm:t>
    </dgm:pt>
    <dgm:pt modelId="{69A672AC-3C29-44C1-99F8-4354F299BF40}" type="parTrans" cxnId="{B661640F-2E1E-4852-B174-6B48D95C683C}">
      <dgm:prSet/>
      <dgm:spPr/>
      <dgm:t>
        <a:bodyPr/>
        <a:lstStyle/>
        <a:p>
          <a:endParaRPr lang="sv-SE"/>
        </a:p>
      </dgm:t>
    </dgm:pt>
    <dgm:pt modelId="{F5CFBB77-3EBD-4153-9D1F-40E7DD99306F}" type="sibTrans" cxnId="{B661640F-2E1E-4852-B174-6B48D95C683C}">
      <dgm:prSet/>
      <dgm:spPr/>
      <dgm:t>
        <a:bodyPr/>
        <a:lstStyle/>
        <a:p>
          <a:endParaRPr lang="sv-SE"/>
        </a:p>
      </dgm:t>
    </dgm:pt>
    <dgm:pt modelId="{E135A526-B3F2-4B08-B649-8920C5A3FEB3}">
      <dgm:prSet phldrT="[Text]" custT="1"/>
      <dgm:spPr/>
      <dgm:t>
        <a:bodyPr/>
        <a:lstStyle/>
        <a:p>
          <a:r>
            <a:rPr lang="sv-SE" sz="1600" dirty="0"/>
            <a:t>Förutsägbarhet</a:t>
          </a:r>
        </a:p>
      </dgm:t>
    </dgm:pt>
    <dgm:pt modelId="{1FDD5C65-6D72-42A8-BC5E-002BE617A319}" type="parTrans" cxnId="{B91E3C99-B5CC-4D0E-9A92-4B08CE5598CE}">
      <dgm:prSet/>
      <dgm:spPr/>
      <dgm:t>
        <a:bodyPr/>
        <a:lstStyle/>
        <a:p>
          <a:endParaRPr lang="sv-SE"/>
        </a:p>
      </dgm:t>
    </dgm:pt>
    <dgm:pt modelId="{144D0178-6EA0-4EE2-B011-FBFC7D4FAC22}" type="sibTrans" cxnId="{B91E3C99-B5CC-4D0E-9A92-4B08CE5598CE}">
      <dgm:prSet/>
      <dgm:spPr/>
      <dgm:t>
        <a:bodyPr/>
        <a:lstStyle/>
        <a:p>
          <a:endParaRPr lang="sv-SE"/>
        </a:p>
      </dgm:t>
    </dgm:pt>
    <dgm:pt modelId="{1235F5B9-9965-4D18-909F-3AB03B89D6E6}">
      <dgm:prSet phldrT="[Text]" custT="1"/>
      <dgm:spPr/>
      <dgm:t>
        <a:bodyPr/>
        <a:lstStyle/>
        <a:p>
          <a:r>
            <a:rPr lang="sv-SE" sz="1800" dirty="0"/>
            <a:t>Trygg</a:t>
          </a:r>
        </a:p>
        <a:p>
          <a:r>
            <a:rPr lang="sv-SE" sz="1800" dirty="0"/>
            <a:t>het</a:t>
          </a:r>
        </a:p>
      </dgm:t>
    </dgm:pt>
    <dgm:pt modelId="{D263861B-6775-423A-943B-E9428F7B431B}" type="parTrans" cxnId="{F81BB37C-10A8-43B6-B68D-9A64625EFB79}">
      <dgm:prSet/>
      <dgm:spPr/>
      <dgm:t>
        <a:bodyPr/>
        <a:lstStyle/>
        <a:p>
          <a:endParaRPr lang="sv-SE"/>
        </a:p>
      </dgm:t>
    </dgm:pt>
    <dgm:pt modelId="{F99C1115-AA08-4DA9-A152-E211299D4C60}" type="sibTrans" cxnId="{F81BB37C-10A8-43B6-B68D-9A64625EFB79}">
      <dgm:prSet/>
      <dgm:spPr/>
      <dgm:t>
        <a:bodyPr/>
        <a:lstStyle/>
        <a:p>
          <a:endParaRPr lang="sv-SE"/>
        </a:p>
      </dgm:t>
    </dgm:pt>
    <dgm:pt modelId="{6C5433CA-FBCA-4923-BDF2-6D7171F6F47A}">
      <dgm:prSet phldrT="[Text]" custT="1"/>
      <dgm:spPr/>
      <dgm:t>
        <a:bodyPr/>
        <a:lstStyle/>
        <a:p>
          <a:r>
            <a:rPr lang="sv-SE" sz="1800" dirty="0"/>
            <a:t>Stöd</a:t>
          </a:r>
        </a:p>
      </dgm:t>
    </dgm:pt>
    <dgm:pt modelId="{741AD7F8-FC3C-4ABC-BBC9-C8CA2AB6380F}" type="parTrans" cxnId="{1BCBEAF5-BC7B-4F19-8493-769B08D4070F}">
      <dgm:prSet/>
      <dgm:spPr/>
      <dgm:t>
        <a:bodyPr/>
        <a:lstStyle/>
        <a:p>
          <a:endParaRPr lang="sv-SE"/>
        </a:p>
      </dgm:t>
    </dgm:pt>
    <dgm:pt modelId="{78C622A8-701B-43E7-B710-F0379721C6F6}" type="sibTrans" cxnId="{1BCBEAF5-BC7B-4F19-8493-769B08D4070F}">
      <dgm:prSet/>
      <dgm:spPr/>
      <dgm:t>
        <a:bodyPr/>
        <a:lstStyle/>
        <a:p>
          <a:endParaRPr lang="sv-SE"/>
        </a:p>
      </dgm:t>
    </dgm:pt>
    <dgm:pt modelId="{53C92538-657B-446A-A255-EA6ACAF3F8EC}">
      <dgm:prSet phldrT="[Text]" custT="1"/>
      <dgm:spPr/>
      <dgm:t>
        <a:bodyPr/>
        <a:lstStyle/>
        <a:p>
          <a:r>
            <a:rPr lang="sv-SE" sz="2000" dirty="0"/>
            <a:t>Vad</a:t>
          </a:r>
        </a:p>
      </dgm:t>
    </dgm:pt>
    <dgm:pt modelId="{82F78090-EFDE-4FA8-920E-C193A41AB6E6}" type="parTrans" cxnId="{E9D51CD3-C533-4801-BC2C-5F993C2F8F6C}">
      <dgm:prSet/>
      <dgm:spPr/>
      <dgm:t>
        <a:bodyPr/>
        <a:lstStyle/>
        <a:p>
          <a:endParaRPr lang="sv-SE"/>
        </a:p>
      </dgm:t>
    </dgm:pt>
    <dgm:pt modelId="{FE16B57C-7878-4F50-97AA-786D276EB72F}" type="sibTrans" cxnId="{E9D51CD3-C533-4801-BC2C-5F993C2F8F6C}">
      <dgm:prSet/>
      <dgm:spPr/>
      <dgm:t>
        <a:bodyPr/>
        <a:lstStyle/>
        <a:p>
          <a:endParaRPr lang="sv-SE"/>
        </a:p>
      </dgm:t>
    </dgm:pt>
    <dgm:pt modelId="{F1102B22-B4E5-44A4-9205-70806350DD33}">
      <dgm:prSet phldrT="[Text]" phldr="1" custRadScaleRad="132405" custRadScaleInc="50874"/>
      <dgm:spPr/>
      <dgm:t>
        <a:bodyPr/>
        <a:lstStyle/>
        <a:p>
          <a:endParaRPr lang="sv-SE" dirty="0"/>
        </a:p>
      </dgm:t>
    </dgm:pt>
    <dgm:pt modelId="{4E5E9537-21FC-43C9-9E80-6E52E32C2B80}" type="parTrans" cxnId="{87EA84F0-EE8F-4509-AA06-3B6017328E01}">
      <dgm:prSet/>
      <dgm:spPr/>
      <dgm:t>
        <a:bodyPr/>
        <a:lstStyle/>
        <a:p>
          <a:endParaRPr lang="sv-SE"/>
        </a:p>
      </dgm:t>
    </dgm:pt>
    <dgm:pt modelId="{9DDFF7AC-1BAC-48F7-98F2-D2EF0B29AAA8}" type="sibTrans" cxnId="{87EA84F0-EE8F-4509-AA06-3B6017328E01}">
      <dgm:prSet/>
      <dgm:spPr/>
      <dgm:t>
        <a:bodyPr/>
        <a:lstStyle/>
        <a:p>
          <a:endParaRPr lang="sv-SE"/>
        </a:p>
      </dgm:t>
    </dgm:pt>
    <dgm:pt modelId="{959222BE-AF5A-46E5-9EC1-14E87391EE59}">
      <dgm:prSet phldrT="[Text]" phldr="1" custRadScaleRad="132405" custRadScaleInc="50874"/>
      <dgm:spPr/>
      <dgm:t>
        <a:bodyPr/>
        <a:lstStyle/>
        <a:p>
          <a:endParaRPr lang="sv-SE"/>
        </a:p>
      </dgm:t>
    </dgm:pt>
    <dgm:pt modelId="{5141C20D-7194-4B43-9D1B-2DA1F3369EFE}" type="parTrans" cxnId="{D59DC0BA-CB73-4FEE-9386-8EBCBE071C84}">
      <dgm:prSet/>
      <dgm:spPr/>
      <dgm:t>
        <a:bodyPr/>
        <a:lstStyle/>
        <a:p>
          <a:endParaRPr lang="sv-SE"/>
        </a:p>
      </dgm:t>
    </dgm:pt>
    <dgm:pt modelId="{42839247-7710-4DE2-AC68-8852C747E171}" type="sibTrans" cxnId="{D59DC0BA-CB73-4FEE-9386-8EBCBE071C84}">
      <dgm:prSet/>
      <dgm:spPr/>
      <dgm:t>
        <a:bodyPr/>
        <a:lstStyle/>
        <a:p>
          <a:endParaRPr lang="sv-SE"/>
        </a:p>
      </dgm:t>
    </dgm:pt>
    <dgm:pt modelId="{DEDD036D-2DF9-4FF6-99FD-098C2A4023E5}">
      <dgm:prSet phldrT="[Text]" phldr="1" custRadScaleRad="65019" custRadScaleInc="-83113"/>
      <dgm:spPr/>
      <dgm:t>
        <a:bodyPr/>
        <a:lstStyle/>
        <a:p>
          <a:endParaRPr lang="sv-SE" dirty="0"/>
        </a:p>
      </dgm:t>
    </dgm:pt>
    <dgm:pt modelId="{8A42321E-1403-4911-BBF4-F73ADB7B2732}" type="parTrans" cxnId="{EF35C560-E5B4-4D15-87A1-39C028603ECE}">
      <dgm:prSet/>
      <dgm:spPr/>
      <dgm:t>
        <a:bodyPr/>
        <a:lstStyle/>
        <a:p>
          <a:endParaRPr lang="sv-SE"/>
        </a:p>
      </dgm:t>
    </dgm:pt>
    <dgm:pt modelId="{BDAA11DB-FACB-4CCF-A851-42E454C8A60D}" type="sibTrans" cxnId="{EF35C560-E5B4-4D15-87A1-39C028603ECE}">
      <dgm:prSet/>
      <dgm:spPr/>
      <dgm:t>
        <a:bodyPr/>
        <a:lstStyle/>
        <a:p>
          <a:endParaRPr lang="sv-SE"/>
        </a:p>
      </dgm:t>
    </dgm:pt>
    <dgm:pt modelId="{4D5751F8-0EDE-4DCA-BD2E-F6035370F570}" type="pres">
      <dgm:prSet presAssocID="{717D32DB-6728-4436-B2A6-FCD4BC3DA8CF}" presName="composite" presStyleCnt="0">
        <dgm:presLayoutVars>
          <dgm:chMax val="1"/>
          <dgm:dir/>
          <dgm:resizeHandles val="exact"/>
        </dgm:presLayoutVars>
      </dgm:prSet>
      <dgm:spPr/>
    </dgm:pt>
    <dgm:pt modelId="{0489BB6D-25C2-4398-86E2-1BEE7A14123D}" type="pres">
      <dgm:prSet presAssocID="{717D32DB-6728-4436-B2A6-FCD4BC3DA8CF}" presName="radial" presStyleCnt="0">
        <dgm:presLayoutVars>
          <dgm:animLvl val="ctr"/>
        </dgm:presLayoutVars>
      </dgm:prSet>
      <dgm:spPr/>
    </dgm:pt>
    <dgm:pt modelId="{7F58E8B1-5666-4D56-B61E-BA0FB7B9633C}" type="pres">
      <dgm:prSet presAssocID="{8A4C3F5B-5C6B-4496-B5FD-3D9348BF63CC}" presName="centerShape" presStyleLbl="vennNode1" presStyleIdx="0" presStyleCnt="5" custLinFactNeighborX="-2723" custLinFactNeighborY="-30819"/>
      <dgm:spPr/>
    </dgm:pt>
    <dgm:pt modelId="{E30D2C5C-A14B-4FE8-BBF2-9D56E84C4AE4}" type="pres">
      <dgm:prSet presAssocID="{E135A526-B3F2-4B08-B649-8920C5A3FEB3}" presName="node" presStyleLbl="vennNode1" presStyleIdx="1" presStyleCnt="5" custScaleX="111535" custRadScaleRad="115691" custRadScaleInc="59028">
        <dgm:presLayoutVars>
          <dgm:bulletEnabled val="1"/>
        </dgm:presLayoutVars>
      </dgm:prSet>
      <dgm:spPr/>
    </dgm:pt>
    <dgm:pt modelId="{88C6FC9C-6DB9-452B-8D36-1D846E5EA4A4}" type="pres">
      <dgm:prSet presAssocID="{1235F5B9-9965-4D18-909F-3AB03B89D6E6}" presName="node" presStyleLbl="vennNode1" presStyleIdx="2" presStyleCnt="5" custScaleX="97039" custRadScaleRad="82375" custRadScaleInc="-4985">
        <dgm:presLayoutVars>
          <dgm:bulletEnabled val="1"/>
        </dgm:presLayoutVars>
      </dgm:prSet>
      <dgm:spPr/>
    </dgm:pt>
    <dgm:pt modelId="{A88F564F-BF2E-424E-9ED3-1F2E9E5B096F}" type="pres">
      <dgm:prSet presAssocID="{6C5433CA-FBCA-4923-BDF2-6D7171F6F47A}" presName="node" presStyleLbl="vennNode1" presStyleIdx="3" presStyleCnt="5" custRadScaleRad="43307" custRadScaleInc="-46381">
        <dgm:presLayoutVars>
          <dgm:bulletEnabled val="1"/>
        </dgm:presLayoutVars>
      </dgm:prSet>
      <dgm:spPr/>
    </dgm:pt>
    <dgm:pt modelId="{94DAE7C0-5528-43C5-8454-F5670713620A}" type="pres">
      <dgm:prSet presAssocID="{53C92538-657B-446A-A255-EA6ACAF3F8EC}" presName="node" presStyleLbl="vennNode1" presStyleIdx="4" presStyleCnt="5" custRadScaleRad="142277" custRadScaleInc="49132">
        <dgm:presLayoutVars>
          <dgm:bulletEnabled val="1"/>
        </dgm:presLayoutVars>
      </dgm:prSet>
      <dgm:spPr/>
    </dgm:pt>
  </dgm:ptLst>
  <dgm:cxnLst>
    <dgm:cxn modelId="{4B366904-BA4F-4026-B113-7EAB3C30367D}" type="presOf" srcId="{6C5433CA-FBCA-4923-BDF2-6D7171F6F47A}" destId="{A88F564F-BF2E-424E-9ED3-1F2E9E5B096F}" srcOrd="0" destOrd="0" presId="urn:microsoft.com/office/officeart/2005/8/layout/radial3"/>
    <dgm:cxn modelId="{B661640F-2E1E-4852-B174-6B48D95C683C}" srcId="{717D32DB-6728-4436-B2A6-FCD4BC3DA8CF}" destId="{8A4C3F5B-5C6B-4496-B5FD-3D9348BF63CC}" srcOrd="0" destOrd="0" parTransId="{69A672AC-3C29-44C1-99F8-4354F299BF40}" sibTransId="{F5CFBB77-3EBD-4153-9D1F-40E7DD99306F}"/>
    <dgm:cxn modelId="{E381523E-1B72-4549-8F6A-7FE30694EC31}" type="presOf" srcId="{717D32DB-6728-4436-B2A6-FCD4BC3DA8CF}" destId="{4D5751F8-0EDE-4DCA-BD2E-F6035370F570}" srcOrd="0" destOrd="0" presId="urn:microsoft.com/office/officeart/2005/8/layout/radial3"/>
    <dgm:cxn modelId="{EF35C560-E5B4-4D15-87A1-39C028603ECE}" srcId="{717D32DB-6728-4436-B2A6-FCD4BC3DA8CF}" destId="{DEDD036D-2DF9-4FF6-99FD-098C2A4023E5}" srcOrd="3" destOrd="0" parTransId="{8A42321E-1403-4911-BBF4-F73ADB7B2732}" sibTransId="{BDAA11DB-FACB-4CCF-A851-42E454C8A60D}"/>
    <dgm:cxn modelId="{118A9C45-5919-4AC0-B6C5-A5E5FE9221E2}" type="presOf" srcId="{53C92538-657B-446A-A255-EA6ACAF3F8EC}" destId="{94DAE7C0-5528-43C5-8454-F5670713620A}" srcOrd="0" destOrd="0" presId="urn:microsoft.com/office/officeart/2005/8/layout/radial3"/>
    <dgm:cxn modelId="{F81BB37C-10A8-43B6-B68D-9A64625EFB79}" srcId="{8A4C3F5B-5C6B-4496-B5FD-3D9348BF63CC}" destId="{1235F5B9-9965-4D18-909F-3AB03B89D6E6}" srcOrd="1" destOrd="0" parTransId="{D263861B-6775-423A-943B-E9428F7B431B}" sibTransId="{F99C1115-AA08-4DA9-A152-E211299D4C60}"/>
    <dgm:cxn modelId="{B91E3C99-B5CC-4D0E-9A92-4B08CE5598CE}" srcId="{8A4C3F5B-5C6B-4496-B5FD-3D9348BF63CC}" destId="{E135A526-B3F2-4B08-B649-8920C5A3FEB3}" srcOrd="0" destOrd="0" parTransId="{1FDD5C65-6D72-42A8-BC5E-002BE617A319}" sibTransId="{144D0178-6EA0-4EE2-B011-FBFC7D4FAC22}"/>
    <dgm:cxn modelId="{F20326A1-53EA-4E79-9024-994D45F49521}" type="presOf" srcId="{E135A526-B3F2-4B08-B649-8920C5A3FEB3}" destId="{E30D2C5C-A14B-4FE8-BBF2-9D56E84C4AE4}" srcOrd="0" destOrd="0" presId="urn:microsoft.com/office/officeart/2005/8/layout/radial3"/>
    <dgm:cxn modelId="{6E2ED1AD-71FA-48AB-9FB0-BCF4E5A47A67}" type="presOf" srcId="{1235F5B9-9965-4D18-909F-3AB03B89D6E6}" destId="{88C6FC9C-6DB9-452B-8D36-1D846E5EA4A4}" srcOrd="0" destOrd="0" presId="urn:microsoft.com/office/officeart/2005/8/layout/radial3"/>
    <dgm:cxn modelId="{D59DC0BA-CB73-4FEE-9386-8EBCBE071C84}" srcId="{717D32DB-6728-4436-B2A6-FCD4BC3DA8CF}" destId="{959222BE-AF5A-46E5-9EC1-14E87391EE59}" srcOrd="2" destOrd="0" parTransId="{5141C20D-7194-4B43-9D1B-2DA1F3369EFE}" sibTransId="{42839247-7710-4DE2-AC68-8852C747E171}"/>
    <dgm:cxn modelId="{E9D51CD3-C533-4801-BC2C-5F993C2F8F6C}" srcId="{8A4C3F5B-5C6B-4496-B5FD-3D9348BF63CC}" destId="{53C92538-657B-446A-A255-EA6ACAF3F8EC}" srcOrd="3" destOrd="0" parTransId="{82F78090-EFDE-4FA8-920E-C193A41AB6E6}" sibTransId="{FE16B57C-7878-4F50-97AA-786D276EB72F}"/>
    <dgm:cxn modelId="{9CE42DD8-54DE-4730-B2BF-D79A3A89DBAD}" type="presOf" srcId="{8A4C3F5B-5C6B-4496-B5FD-3D9348BF63CC}" destId="{7F58E8B1-5666-4D56-B61E-BA0FB7B9633C}" srcOrd="0" destOrd="0" presId="urn:microsoft.com/office/officeart/2005/8/layout/radial3"/>
    <dgm:cxn modelId="{87EA84F0-EE8F-4509-AA06-3B6017328E01}" srcId="{717D32DB-6728-4436-B2A6-FCD4BC3DA8CF}" destId="{F1102B22-B4E5-44A4-9205-70806350DD33}" srcOrd="1" destOrd="0" parTransId="{4E5E9537-21FC-43C9-9E80-6E52E32C2B80}" sibTransId="{9DDFF7AC-1BAC-48F7-98F2-D2EF0B29AAA8}"/>
    <dgm:cxn modelId="{1BCBEAF5-BC7B-4F19-8493-769B08D4070F}" srcId="{8A4C3F5B-5C6B-4496-B5FD-3D9348BF63CC}" destId="{6C5433CA-FBCA-4923-BDF2-6D7171F6F47A}" srcOrd="2" destOrd="0" parTransId="{741AD7F8-FC3C-4ABC-BBC9-C8CA2AB6380F}" sibTransId="{78C622A8-701B-43E7-B710-F0379721C6F6}"/>
    <dgm:cxn modelId="{E880924B-3EE9-4E36-9D5F-DD52C00D571A}" type="presParOf" srcId="{4D5751F8-0EDE-4DCA-BD2E-F6035370F570}" destId="{0489BB6D-25C2-4398-86E2-1BEE7A14123D}" srcOrd="0" destOrd="0" presId="urn:microsoft.com/office/officeart/2005/8/layout/radial3"/>
    <dgm:cxn modelId="{34622F6B-28BC-47A5-A137-2FA8E5070EE6}" type="presParOf" srcId="{0489BB6D-25C2-4398-86E2-1BEE7A14123D}" destId="{7F58E8B1-5666-4D56-B61E-BA0FB7B9633C}" srcOrd="0" destOrd="0" presId="urn:microsoft.com/office/officeart/2005/8/layout/radial3"/>
    <dgm:cxn modelId="{FA2894C0-436F-4E8B-9390-5C86EF6630E6}" type="presParOf" srcId="{0489BB6D-25C2-4398-86E2-1BEE7A14123D}" destId="{E30D2C5C-A14B-4FE8-BBF2-9D56E84C4AE4}" srcOrd="1" destOrd="0" presId="urn:microsoft.com/office/officeart/2005/8/layout/radial3"/>
    <dgm:cxn modelId="{5586957F-3083-465A-9333-4C6EFB3D215F}" type="presParOf" srcId="{0489BB6D-25C2-4398-86E2-1BEE7A14123D}" destId="{88C6FC9C-6DB9-452B-8D36-1D846E5EA4A4}" srcOrd="2" destOrd="0" presId="urn:microsoft.com/office/officeart/2005/8/layout/radial3"/>
    <dgm:cxn modelId="{505436D6-5D3A-4BEB-8E61-1940C1A4547E}" type="presParOf" srcId="{0489BB6D-25C2-4398-86E2-1BEE7A14123D}" destId="{A88F564F-BF2E-424E-9ED3-1F2E9E5B096F}" srcOrd="3" destOrd="0" presId="urn:microsoft.com/office/officeart/2005/8/layout/radial3"/>
    <dgm:cxn modelId="{DC324CEC-D88C-4336-AAB5-C36628BCA909}" type="presParOf" srcId="{0489BB6D-25C2-4398-86E2-1BEE7A14123D}" destId="{94DAE7C0-5528-43C5-8454-F5670713620A}"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20F94-0651-CA4F-A603-C13B8A214E9C}">
      <dsp:nvSpPr>
        <dsp:cNvPr id="0" name=""/>
        <dsp:cNvSpPr/>
      </dsp:nvSpPr>
      <dsp:spPr>
        <a:xfrm>
          <a:off x="2993865" y="2308051"/>
          <a:ext cx="2202806" cy="220280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sv-SE" sz="2400" b="1" kern="1200" dirty="0"/>
            <a:t>FÖLJ-SAMHET</a:t>
          </a:r>
          <a:endParaRPr lang="sv-SE" sz="1700" b="1" kern="1200" dirty="0"/>
        </a:p>
      </dsp:txBody>
      <dsp:txXfrm>
        <a:off x="3316458" y="2630644"/>
        <a:ext cx="1557620" cy="1557620"/>
      </dsp:txXfrm>
    </dsp:sp>
    <dsp:sp modelId="{E07617A7-7652-A246-8B9E-B5668D9D31F4}">
      <dsp:nvSpPr>
        <dsp:cNvPr id="0" name=""/>
        <dsp:cNvSpPr/>
      </dsp:nvSpPr>
      <dsp:spPr>
        <a:xfrm rot="11715282">
          <a:off x="1325937" y="2564399"/>
          <a:ext cx="1643409" cy="627799"/>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0293656-B595-4049-83C2-9F7C6FD421EE}">
      <dsp:nvSpPr>
        <dsp:cNvPr id="0" name=""/>
        <dsp:cNvSpPr/>
      </dsp:nvSpPr>
      <dsp:spPr>
        <a:xfrm>
          <a:off x="308556" y="1825033"/>
          <a:ext cx="2092666" cy="167413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2400" kern="1200" dirty="0" err="1"/>
            <a:t>Seeing</a:t>
          </a:r>
          <a:r>
            <a:rPr lang="sv-SE" sz="2400" kern="1200" dirty="0"/>
            <a:t> is </a:t>
          </a:r>
          <a:r>
            <a:rPr lang="sv-SE" sz="2400" kern="1200" dirty="0" err="1"/>
            <a:t>believing</a:t>
          </a:r>
          <a:endParaRPr lang="sv-SE" sz="2400" kern="1200" dirty="0"/>
        </a:p>
      </dsp:txBody>
      <dsp:txXfrm>
        <a:off x="357590" y="1874067"/>
        <a:ext cx="1994598" cy="1576064"/>
      </dsp:txXfrm>
    </dsp:sp>
    <dsp:sp modelId="{90ABF9F3-F0F8-E348-ABC4-623B0FFBD2CB}">
      <dsp:nvSpPr>
        <dsp:cNvPr id="0" name=""/>
        <dsp:cNvSpPr/>
      </dsp:nvSpPr>
      <dsp:spPr>
        <a:xfrm rot="14700000">
          <a:off x="2422768" y="1267568"/>
          <a:ext cx="1640192" cy="627799"/>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7211B5-B253-074C-A4F9-9810F2B5E2C9}">
      <dsp:nvSpPr>
        <dsp:cNvPr id="0" name=""/>
        <dsp:cNvSpPr/>
      </dsp:nvSpPr>
      <dsp:spPr>
        <a:xfrm>
          <a:off x="1849943" y="1142"/>
          <a:ext cx="2092666" cy="167413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rtl="0">
            <a:lnSpc>
              <a:spcPct val="90000"/>
            </a:lnSpc>
            <a:spcBef>
              <a:spcPct val="0"/>
            </a:spcBef>
            <a:spcAft>
              <a:spcPct val="35000"/>
            </a:spcAft>
            <a:buNone/>
          </a:pPr>
          <a:r>
            <a:rPr lang="sv-SE" sz="2800" kern="1200" dirty="0"/>
            <a:t>Just Do It!</a:t>
          </a:r>
        </a:p>
      </dsp:txBody>
      <dsp:txXfrm>
        <a:off x="1898977" y="50176"/>
        <a:ext cx="1994598" cy="1576064"/>
      </dsp:txXfrm>
    </dsp:sp>
    <dsp:sp modelId="{952918ED-F5E8-0349-A9B5-ED0D0BDA9A3E}">
      <dsp:nvSpPr>
        <dsp:cNvPr id="0" name=""/>
        <dsp:cNvSpPr/>
      </dsp:nvSpPr>
      <dsp:spPr>
        <a:xfrm rot="17700000">
          <a:off x="4127576" y="1267568"/>
          <a:ext cx="1640192" cy="627799"/>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CB2A88-BBEF-AA46-B053-D14ECE2AA82E}">
      <dsp:nvSpPr>
        <dsp:cNvPr id="0" name=""/>
        <dsp:cNvSpPr/>
      </dsp:nvSpPr>
      <dsp:spPr>
        <a:xfrm>
          <a:off x="4247927" y="1142"/>
          <a:ext cx="2092666" cy="167413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sv-SE" sz="2000" kern="1200" dirty="0"/>
            <a:t>Kunskap/</a:t>
          </a:r>
        </a:p>
        <a:p>
          <a:pPr marL="0" lvl="0" indent="0" algn="ctr" defTabSz="889000" rtl="0">
            <a:lnSpc>
              <a:spcPct val="90000"/>
            </a:lnSpc>
            <a:spcBef>
              <a:spcPct val="0"/>
            </a:spcBef>
            <a:spcAft>
              <a:spcPct val="35000"/>
            </a:spcAft>
            <a:buNone/>
          </a:pPr>
          <a:r>
            <a:rPr lang="sv-SE" sz="2000" kern="1200" dirty="0"/>
            <a:t>tillämpade verktyg</a:t>
          </a:r>
        </a:p>
      </dsp:txBody>
      <dsp:txXfrm>
        <a:off x="4296961" y="50176"/>
        <a:ext cx="1994598" cy="1576064"/>
      </dsp:txXfrm>
    </dsp:sp>
    <dsp:sp modelId="{BB13A3FA-D35A-7A4D-9F3C-2190FE00D445}">
      <dsp:nvSpPr>
        <dsp:cNvPr id="0" name=""/>
        <dsp:cNvSpPr/>
      </dsp:nvSpPr>
      <dsp:spPr>
        <a:xfrm rot="20700000">
          <a:off x="5223406" y="2573527"/>
          <a:ext cx="1640192" cy="627799"/>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1AA049-B254-E848-A054-AD11E7855999}">
      <dsp:nvSpPr>
        <dsp:cNvPr id="0" name=""/>
        <dsp:cNvSpPr/>
      </dsp:nvSpPr>
      <dsp:spPr>
        <a:xfrm>
          <a:off x="5789321" y="1838104"/>
          <a:ext cx="2092666" cy="167413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rtl="0">
            <a:lnSpc>
              <a:spcPct val="90000"/>
            </a:lnSpc>
            <a:spcBef>
              <a:spcPct val="0"/>
            </a:spcBef>
            <a:spcAft>
              <a:spcPct val="35000"/>
            </a:spcAft>
            <a:buNone/>
          </a:pPr>
          <a:r>
            <a:rPr lang="sv-SE" sz="2400" kern="1200" dirty="0"/>
            <a:t>Återkoppling/självreflektion</a:t>
          </a:r>
        </a:p>
      </dsp:txBody>
      <dsp:txXfrm>
        <a:off x="5838355" y="1887138"/>
        <a:ext cx="1994598" cy="1576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6158A-9B6C-495C-8AF6-076C2C80FCA9}">
      <dsp:nvSpPr>
        <dsp:cNvPr id="0" name=""/>
        <dsp:cNvSpPr/>
      </dsp:nvSpPr>
      <dsp:spPr>
        <a:xfrm>
          <a:off x="215828" y="227941"/>
          <a:ext cx="3456293" cy="345643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t>Meta-kognitiva strategier</a:t>
          </a:r>
        </a:p>
      </dsp:txBody>
      <dsp:txXfrm>
        <a:off x="2094982" y="865735"/>
        <a:ext cx="1172671" cy="1152144"/>
      </dsp:txXfrm>
    </dsp:sp>
    <dsp:sp modelId="{29BDFB19-DD62-443E-A1CC-C69CFF1C8637}">
      <dsp:nvSpPr>
        <dsp:cNvPr id="0" name=""/>
        <dsp:cNvSpPr/>
      </dsp:nvSpPr>
      <dsp:spPr>
        <a:xfrm>
          <a:off x="143804" y="299945"/>
          <a:ext cx="3456432" cy="345643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t>Generalisering</a:t>
          </a:r>
        </a:p>
      </dsp:txBody>
      <dsp:txXfrm>
        <a:off x="1090208" y="2480789"/>
        <a:ext cx="1563624" cy="1069848"/>
      </dsp:txXfrm>
    </dsp:sp>
    <dsp:sp modelId="{EC0B8F5F-C133-42E4-872C-78F180F91B62}">
      <dsp:nvSpPr>
        <dsp:cNvPr id="0" name=""/>
        <dsp:cNvSpPr/>
      </dsp:nvSpPr>
      <dsp:spPr>
        <a:xfrm>
          <a:off x="143769" y="227948"/>
          <a:ext cx="3456432" cy="3456432"/>
        </a:xfrm>
        <a:prstGeom prst="pie">
          <a:avLst>
            <a:gd name="adj1" fmla="val 9000000"/>
            <a:gd name="adj2" fmla="val 1620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t>Intensitet</a:t>
          </a:r>
        </a:p>
        <a:p>
          <a:pPr marL="0" lvl="0" indent="0" algn="ctr" defTabSz="711200">
            <a:lnSpc>
              <a:spcPct val="90000"/>
            </a:lnSpc>
            <a:spcBef>
              <a:spcPct val="0"/>
            </a:spcBef>
            <a:spcAft>
              <a:spcPct val="35000"/>
            </a:spcAft>
            <a:buNone/>
          </a:pPr>
          <a:r>
            <a:rPr lang="sv-SE" sz="1600" kern="1200" dirty="0"/>
            <a:t>Repetition</a:t>
          </a:r>
        </a:p>
        <a:p>
          <a:pPr marL="0" lvl="0" indent="0" algn="ctr" defTabSz="711200">
            <a:lnSpc>
              <a:spcPct val="90000"/>
            </a:lnSpc>
            <a:spcBef>
              <a:spcPct val="0"/>
            </a:spcBef>
            <a:spcAft>
              <a:spcPct val="35000"/>
            </a:spcAft>
            <a:buNone/>
          </a:pPr>
          <a:r>
            <a:rPr lang="sv-SE" sz="1600" kern="1200" dirty="0"/>
            <a:t>Hierarkiskt</a:t>
          </a:r>
        </a:p>
      </dsp:txBody>
      <dsp:txXfrm>
        <a:off x="514101" y="906890"/>
        <a:ext cx="1172718" cy="1152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8E8B1-5666-4D56-B61E-BA0FB7B9633C}">
      <dsp:nvSpPr>
        <dsp:cNvPr id="0" name=""/>
        <dsp:cNvSpPr/>
      </dsp:nvSpPr>
      <dsp:spPr>
        <a:xfrm>
          <a:off x="1376291" y="7"/>
          <a:ext cx="2282428" cy="22824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b="1" kern="1200" dirty="0"/>
            <a:t>VAL AV STRATEGI</a:t>
          </a:r>
        </a:p>
      </dsp:txBody>
      <dsp:txXfrm>
        <a:off x="1710545" y="334261"/>
        <a:ext cx="1613920" cy="1613920"/>
      </dsp:txXfrm>
    </dsp:sp>
    <dsp:sp modelId="{E30D2C5C-A14B-4FE8-BBF2-9D56E84C4AE4}">
      <dsp:nvSpPr>
        <dsp:cNvPr id="0" name=""/>
        <dsp:cNvSpPr/>
      </dsp:nvSpPr>
      <dsp:spPr>
        <a:xfrm>
          <a:off x="3337630" y="454906"/>
          <a:ext cx="1272853" cy="11412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t>Förutsägbarhet</a:t>
          </a:r>
        </a:p>
      </dsp:txBody>
      <dsp:txXfrm>
        <a:off x="3524035" y="622033"/>
        <a:ext cx="900043" cy="806960"/>
      </dsp:txXfrm>
    </dsp:sp>
    <dsp:sp modelId="{88C6FC9C-6DB9-452B-8D36-1D846E5EA4A4}">
      <dsp:nvSpPr>
        <dsp:cNvPr id="0" name=""/>
        <dsp:cNvSpPr/>
      </dsp:nvSpPr>
      <dsp:spPr>
        <a:xfrm>
          <a:off x="3265400" y="1391014"/>
          <a:ext cx="1107422" cy="11412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dirty="0"/>
            <a:t>Trygg</a:t>
          </a:r>
        </a:p>
        <a:p>
          <a:pPr marL="0" lvl="0" indent="0" algn="ctr" defTabSz="800100">
            <a:lnSpc>
              <a:spcPct val="90000"/>
            </a:lnSpc>
            <a:spcBef>
              <a:spcPct val="0"/>
            </a:spcBef>
            <a:spcAft>
              <a:spcPct val="35000"/>
            </a:spcAft>
            <a:buNone/>
          </a:pPr>
          <a:r>
            <a:rPr lang="sv-SE" sz="1800" kern="1200" dirty="0"/>
            <a:t>het</a:t>
          </a:r>
        </a:p>
      </dsp:txBody>
      <dsp:txXfrm>
        <a:off x="3427578" y="1558141"/>
        <a:ext cx="783066" cy="806960"/>
      </dsp:txXfrm>
    </dsp:sp>
    <dsp:sp modelId="{A88F564F-BF2E-424E-9ED3-1F2E9E5B096F}">
      <dsp:nvSpPr>
        <dsp:cNvPr id="0" name=""/>
        <dsp:cNvSpPr/>
      </dsp:nvSpPr>
      <dsp:spPr>
        <a:xfrm>
          <a:off x="2456421" y="1967089"/>
          <a:ext cx="1141214" cy="11412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dirty="0"/>
            <a:t>Stöd</a:t>
          </a:r>
        </a:p>
      </dsp:txBody>
      <dsp:txXfrm>
        <a:off x="2623548" y="2134216"/>
        <a:ext cx="806960" cy="806960"/>
      </dsp:txXfrm>
    </dsp:sp>
    <dsp:sp modelId="{94DAE7C0-5528-43C5-8454-F5670713620A}">
      <dsp:nvSpPr>
        <dsp:cNvPr id="0" name=""/>
        <dsp:cNvSpPr/>
      </dsp:nvSpPr>
      <dsp:spPr>
        <a:xfrm>
          <a:off x="512219" y="11941"/>
          <a:ext cx="1141214" cy="11412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Vad</a:t>
          </a:r>
        </a:p>
      </dsp:txBody>
      <dsp:txXfrm>
        <a:off x="679346" y="179068"/>
        <a:ext cx="806960" cy="80696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77D28EA-52A4-40DC-9AAC-66DF1B83A62A}"/>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sv-SE"/>
          </a:p>
        </p:txBody>
      </p:sp>
      <p:sp>
        <p:nvSpPr>
          <p:cNvPr id="3" name="Platshållare för datum 2">
            <a:extLst>
              <a:ext uri="{FF2B5EF4-FFF2-40B4-BE49-F238E27FC236}">
                <a16:creationId xmlns:a16="http://schemas.microsoft.com/office/drawing/2014/main" id="{D7A21F0D-D3BF-48B6-A4DE-0DF5894EFB70}"/>
              </a:ext>
            </a:extLst>
          </p:cNvPr>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A926DDE-F4A7-4C01-9DF1-E15FB422592B}" type="datetimeFigureOut">
              <a:rPr lang="sv-SE"/>
              <a:pPr>
                <a:defRPr/>
              </a:pPr>
              <a:t>2022-09-08</a:t>
            </a:fld>
            <a:endParaRPr lang="sv-SE"/>
          </a:p>
        </p:txBody>
      </p:sp>
      <p:sp>
        <p:nvSpPr>
          <p:cNvPr id="4" name="Platshållare för sidfot 3">
            <a:extLst>
              <a:ext uri="{FF2B5EF4-FFF2-40B4-BE49-F238E27FC236}">
                <a16:creationId xmlns:a16="http://schemas.microsoft.com/office/drawing/2014/main" id="{65DF94F9-9A62-4B80-AF0E-7E64B8DD7F97}"/>
              </a:ext>
            </a:extLst>
          </p:cNvPr>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sv-SE"/>
          </a:p>
        </p:txBody>
      </p:sp>
      <p:sp>
        <p:nvSpPr>
          <p:cNvPr id="5" name="Platshållare för bildnummer 4">
            <a:extLst>
              <a:ext uri="{FF2B5EF4-FFF2-40B4-BE49-F238E27FC236}">
                <a16:creationId xmlns:a16="http://schemas.microsoft.com/office/drawing/2014/main" id="{23B5896C-0809-4392-BA94-1E23FD2F3FA4}"/>
              </a:ext>
            </a:extLst>
          </p:cNvPr>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cs typeface="+mn-cs"/>
              </a:defRPr>
            </a:lvl1pPr>
          </a:lstStyle>
          <a:p>
            <a:pPr>
              <a:defRPr/>
            </a:pPr>
            <a:fld id="{8813EB3C-7B3D-405C-A554-D9F983448066}" type="slidenum">
              <a:rPr lang="sv-SE"/>
              <a:pPr>
                <a:defRPr/>
              </a:pPr>
              <a:t>‹#›</a:t>
            </a:fld>
            <a:endParaRPr 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472215A-809C-49DC-BD20-F32F4F28F7DE}"/>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sv-SE"/>
          </a:p>
        </p:txBody>
      </p:sp>
      <p:sp>
        <p:nvSpPr>
          <p:cNvPr id="3" name="Platshållare för datum 2">
            <a:extLst>
              <a:ext uri="{FF2B5EF4-FFF2-40B4-BE49-F238E27FC236}">
                <a16:creationId xmlns:a16="http://schemas.microsoft.com/office/drawing/2014/main" id="{1D2578EA-B8F9-4441-93CB-0A74ECDB5832}"/>
              </a:ext>
            </a:extLst>
          </p:cNvPr>
          <p:cNvSpPr>
            <a:spLocks noGrp="1"/>
          </p:cNvSpPr>
          <p:nvPr>
            <p:ph type="dt"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0BBFA89-83DB-4891-AFC0-83028FB1F282}" type="datetimeFigureOut">
              <a:rPr lang="sv-SE"/>
              <a:pPr>
                <a:defRPr/>
              </a:pPr>
              <a:t>2022-09-08</a:t>
            </a:fld>
            <a:endParaRPr lang="sv-SE"/>
          </a:p>
        </p:txBody>
      </p:sp>
      <p:sp>
        <p:nvSpPr>
          <p:cNvPr id="4" name="Platshållare för bildobjekt 3">
            <a:extLst>
              <a:ext uri="{FF2B5EF4-FFF2-40B4-BE49-F238E27FC236}">
                <a16:creationId xmlns:a16="http://schemas.microsoft.com/office/drawing/2014/main" id="{7B71B1A6-4877-4A78-A8FC-DE7EE6A35A7F}"/>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D48E551A-2DC2-417B-97C2-DCF79D409339}"/>
              </a:ext>
            </a:extLst>
          </p:cNvPr>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6A0CF4DB-B918-4CAA-BD01-3716BDB58375}"/>
              </a:ext>
            </a:extLst>
          </p:cNvPr>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sv-SE"/>
          </a:p>
        </p:txBody>
      </p:sp>
      <p:sp>
        <p:nvSpPr>
          <p:cNvPr id="7" name="Platshållare för bildnummer 6">
            <a:extLst>
              <a:ext uri="{FF2B5EF4-FFF2-40B4-BE49-F238E27FC236}">
                <a16:creationId xmlns:a16="http://schemas.microsoft.com/office/drawing/2014/main" id="{46F1C510-70FD-42EA-9052-33C82DEE0BE1}"/>
              </a:ext>
            </a:extLst>
          </p:cNvPr>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cs typeface="+mn-cs"/>
              </a:defRPr>
            </a:lvl1pPr>
          </a:lstStyle>
          <a:p>
            <a:pPr>
              <a:defRPr/>
            </a:pPr>
            <a:fld id="{0A09DA37-45FC-43A0-8581-E7A9B0F2D994}" type="slidenum">
              <a:rPr lang="sv-SE"/>
              <a:pPr>
                <a:defRPr/>
              </a:pPr>
              <a:t>‹#›</a:t>
            </a:fld>
            <a:endParaRPr lang="sv-S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1</a:t>
            </a:fld>
            <a:endParaRPr lang="sv-SE"/>
          </a:p>
        </p:txBody>
      </p:sp>
    </p:spTree>
    <p:extLst>
      <p:ext uri="{BB962C8B-B14F-4D97-AF65-F5344CB8AC3E}">
        <p14:creationId xmlns:p14="http://schemas.microsoft.com/office/powerpoint/2010/main" val="1372774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Strukturerat</a:t>
            </a:r>
            <a:r>
              <a:rPr lang="sv-SE" baseline="0" dirty="0"/>
              <a:t> träningsprogram som arbetar med en uppmärksamhetsnivå i taget enligt en hierarkisk princips, d v s uppgifterna ökar i svårighetsgrad.</a:t>
            </a:r>
          </a:p>
          <a:p>
            <a:endParaRPr lang="sv-SE" baseline="0" dirty="0"/>
          </a:p>
          <a:p>
            <a:r>
              <a:rPr lang="sv-SE" baseline="0" dirty="0"/>
              <a:t>Djupgående testning för att se var/på vilket sätt uppmärksamhet nedsättning uttrycker sig. APT-testet används för att ringa in på vilken nivå behandlingen bör startas. </a:t>
            </a:r>
          </a:p>
          <a:p>
            <a:endParaRPr lang="sv-SE" baseline="0" dirty="0"/>
          </a:p>
          <a:p>
            <a:r>
              <a:rPr lang="sv-SE" baseline="0" dirty="0"/>
              <a:t>Återkoppling av resultat sker efter varje enskild övning och inkluderar träning i metakognitiva strategier som syftar till bättre kontroll av uppmärksamheten. Genomgående arbetar man med generaliseringstänk, i synnerhet avseende användandet av strategier i träningssituation till aktiviteter i vardagen.</a:t>
            </a:r>
            <a:endParaRPr lang="sv-SE" dirty="0"/>
          </a:p>
        </p:txBody>
      </p:sp>
      <p:sp>
        <p:nvSpPr>
          <p:cNvPr id="4" name="Platshållare för bildnummer 3"/>
          <p:cNvSpPr>
            <a:spLocks noGrp="1"/>
          </p:cNvSpPr>
          <p:nvPr>
            <p:ph type="sldNum" sz="quarter" idx="10"/>
          </p:nvPr>
        </p:nvSpPr>
        <p:spPr/>
        <p:txBody>
          <a:bodyPr/>
          <a:lstStyle/>
          <a:p>
            <a:fld id="{E4F6DBA7-38D3-4FF9-B176-AA5B07999DDF}" type="slidenum">
              <a:rPr lang="sv-SE" smtClean="0"/>
              <a:pPr/>
              <a:t>13</a:t>
            </a:fld>
            <a:endParaRPr lang="sv-SE"/>
          </a:p>
        </p:txBody>
      </p:sp>
    </p:spTree>
    <p:extLst>
      <p:ext uri="{BB962C8B-B14F-4D97-AF65-F5344CB8AC3E}">
        <p14:creationId xmlns:p14="http://schemas.microsoft.com/office/powerpoint/2010/main" val="1230476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huvudkategori inbegriper medvetenhet/insikt i konsekvenserna av hjärnskadan, en gradvis acceptans och utforskandet</a:t>
            </a:r>
            <a:r>
              <a:rPr lang="sv-SE" baseline="0" dirty="0"/>
              <a:t> av vem man är i varje given situation.</a:t>
            </a:r>
          </a:p>
          <a:p>
            <a:endParaRPr lang="sv-SE" baseline="0" dirty="0"/>
          </a:p>
          <a:p>
            <a:r>
              <a:rPr lang="sv-SE" baseline="0" dirty="0"/>
              <a:t>Självmedvetenheten beskrevs uppkomma i varje situation där begränsningen/funktionsnedsättningen uppledes vara i diskrepans med förväntad förmåga.</a:t>
            </a:r>
          </a:p>
          <a:p>
            <a:r>
              <a:rPr lang="sv-SE" baseline="0" dirty="0"/>
              <a:t>Denna process var kontinuerlig och ledde till ökad insikt och förståelse för hur man fungerar vilket i sin tur ledde till förändring i hur informanten tog sig an den specifika situationen och en stegvis acceptans för hur begränsningen uttryckte sig i den enskilda situationen. </a:t>
            </a:r>
            <a:endParaRPr lang="sv-SE" dirty="0"/>
          </a:p>
        </p:txBody>
      </p:sp>
      <p:sp>
        <p:nvSpPr>
          <p:cNvPr id="4" name="Platshållare för bildnummer 3"/>
          <p:cNvSpPr>
            <a:spLocks noGrp="1"/>
          </p:cNvSpPr>
          <p:nvPr>
            <p:ph type="sldNum" sz="quarter" idx="10"/>
          </p:nvPr>
        </p:nvSpPr>
        <p:spPr/>
        <p:txBody>
          <a:bodyPr/>
          <a:lstStyle/>
          <a:p>
            <a:fld id="{E4F6DBA7-38D3-4FF9-B176-AA5B07999DDF}" type="slidenum">
              <a:rPr lang="sv-SE" smtClean="0"/>
              <a:pPr/>
              <a:t>14</a:t>
            </a:fld>
            <a:endParaRPr lang="sv-SE"/>
          </a:p>
        </p:txBody>
      </p:sp>
    </p:spTree>
    <p:extLst>
      <p:ext uri="{BB962C8B-B14F-4D97-AF65-F5344CB8AC3E}">
        <p14:creationId xmlns:p14="http://schemas.microsoft.com/office/powerpoint/2010/main" val="1210537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Tillämpad</a:t>
            </a:r>
            <a:r>
              <a:rPr lang="sv-SE" baseline="0" dirty="0"/>
              <a:t> kunskap</a:t>
            </a:r>
            <a:r>
              <a:rPr lang="sv-SE" dirty="0"/>
              <a:t> inbegriper att identifiera och förstå sin nedsättning i olika situationer, känna</a:t>
            </a:r>
            <a:r>
              <a:rPr lang="sv-SE" baseline="0" dirty="0"/>
              <a:t> till och använda verktyg i fråga om vad som behöver göras, när, hur mycket arbete det inbegriper, vilket mål, återkoppling, motivation och ihärdighet i träning</a:t>
            </a:r>
          </a:p>
          <a:p>
            <a:endParaRPr lang="sv-SE" baseline="0" dirty="0"/>
          </a:p>
          <a:p>
            <a:r>
              <a:rPr lang="sv-SE" baseline="0" dirty="0"/>
              <a:t>Nedsättningen i sig ses inte nödvändigtvis som en begränsning</a:t>
            </a:r>
            <a:endParaRPr lang="sv-SE" dirty="0"/>
          </a:p>
        </p:txBody>
      </p:sp>
      <p:sp>
        <p:nvSpPr>
          <p:cNvPr id="4" name="Platshållare för bildnummer 3"/>
          <p:cNvSpPr>
            <a:spLocks noGrp="1"/>
          </p:cNvSpPr>
          <p:nvPr>
            <p:ph type="sldNum" sz="quarter" idx="10"/>
          </p:nvPr>
        </p:nvSpPr>
        <p:spPr/>
        <p:txBody>
          <a:bodyPr/>
          <a:lstStyle/>
          <a:p>
            <a:fld id="{E4F6DBA7-38D3-4FF9-B176-AA5B07999DDF}" type="slidenum">
              <a:rPr lang="sv-SE" smtClean="0"/>
              <a:pPr/>
              <a:t>15</a:t>
            </a:fld>
            <a:endParaRPr lang="sv-SE"/>
          </a:p>
        </p:txBody>
      </p:sp>
    </p:spTree>
    <p:extLst>
      <p:ext uri="{BB962C8B-B14F-4D97-AF65-F5344CB8AC3E}">
        <p14:creationId xmlns:p14="http://schemas.microsoft.com/office/powerpoint/2010/main" val="2147891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4F6DBA7-38D3-4FF9-B176-AA5B07999DDF}" type="slidenum">
              <a:rPr lang="sv-SE" smtClean="0"/>
              <a:pPr/>
              <a:t>16</a:t>
            </a:fld>
            <a:endParaRPr lang="sv-SE"/>
          </a:p>
        </p:txBody>
      </p:sp>
    </p:spTree>
    <p:extLst>
      <p:ext uri="{BB962C8B-B14F-4D97-AF65-F5344CB8AC3E}">
        <p14:creationId xmlns:p14="http://schemas.microsoft.com/office/powerpoint/2010/main" val="1431160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DA83BCD-C39B-4B6D-8A51-0DF398B11EC0}" type="slidenum">
              <a:rPr lang="sv-SE" altLang="sv-SE" smtClean="0"/>
              <a:pPr>
                <a:spcBef>
                  <a:spcPct val="0"/>
                </a:spcBef>
              </a:pPr>
              <a:t>17</a:t>
            </a:fld>
            <a:endParaRPr lang="sv-SE" altLang="sv-SE"/>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eaLnBrk="1" hangingPunct="1"/>
            <a:endParaRPr lang="en-US" altLang="sv-SE" dirty="0">
              <a:latin typeface="Arial" panose="020B0604020202020204" pitchFamily="34" charset="0"/>
            </a:endParaRPr>
          </a:p>
          <a:p>
            <a:pPr marL="228600" indent="-228600" eaLnBrk="1" hangingPunct="1"/>
            <a:endParaRPr lang="en-US" altLang="sv-SE" dirty="0">
              <a:latin typeface="Arial" panose="020B0604020202020204" pitchFamily="34" charset="0"/>
            </a:endParaRPr>
          </a:p>
        </p:txBody>
      </p:sp>
    </p:spTree>
    <p:extLst>
      <p:ext uri="{BB962C8B-B14F-4D97-AF65-F5344CB8AC3E}">
        <p14:creationId xmlns:p14="http://schemas.microsoft.com/office/powerpoint/2010/main" val="3441815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Platshållare för bildobjekt 1">
            <a:extLst>
              <a:ext uri="{FF2B5EF4-FFF2-40B4-BE49-F238E27FC236}">
                <a16:creationId xmlns:a16="http://schemas.microsoft.com/office/drawing/2014/main" id="{8EC1E6D6-3A9D-45AE-9422-B1DD73BD60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Platshållare för anteckningar 2">
            <a:extLst>
              <a:ext uri="{FF2B5EF4-FFF2-40B4-BE49-F238E27FC236}">
                <a16:creationId xmlns:a16="http://schemas.microsoft.com/office/drawing/2014/main" id="{2E4251BB-5D29-44A4-BF44-11EA47A4F9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sv-SE" altLang="sv-SE"/>
              <a:t>Finns numera även för surf-plattor</a:t>
            </a:r>
          </a:p>
        </p:txBody>
      </p:sp>
      <p:sp>
        <p:nvSpPr>
          <p:cNvPr id="100356" name="Platshållare för bildnummer 3">
            <a:extLst>
              <a:ext uri="{FF2B5EF4-FFF2-40B4-BE49-F238E27FC236}">
                <a16:creationId xmlns:a16="http://schemas.microsoft.com/office/drawing/2014/main" id="{2A46D25B-9C83-4418-A31F-29E0F5165E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2"/>
                </a:solidFill>
                <a:latin typeface="Arial" panose="020B0604020202020204" pitchFamily="34" charset="0"/>
                <a:ea typeface="MS PGothic" panose="020B0600070205080204" pitchFamily="34" charset="-128"/>
              </a:defRPr>
            </a:lvl1pPr>
            <a:lvl2pPr marL="742950" indent="-285750">
              <a:defRPr kumimoji="1" sz="2000">
                <a:solidFill>
                  <a:schemeClr val="tx2"/>
                </a:solidFill>
                <a:latin typeface="Arial" panose="020B0604020202020204" pitchFamily="34" charset="0"/>
                <a:ea typeface="MS PGothic" panose="020B0600070205080204" pitchFamily="34" charset="-128"/>
              </a:defRPr>
            </a:lvl2pPr>
            <a:lvl3pPr marL="1143000" indent="-228600">
              <a:defRPr kumimoji="1" sz="2000">
                <a:solidFill>
                  <a:schemeClr val="tx2"/>
                </a:solidFill>
                <a:latin typeface="Arial" panose="020B0604020202020204" pitchFamily="34" charset="0"/>
                <a:ea typeface="MS PGothic" panose="020B0600070205080204" pitchFamily="34" charset="-128"/>
              </a:defRPr>
            </a:lvl3pPr>
            <a:lvl4pPr marL="1600200" indent="-228600">
              <a:defRPr kumimoji="1" sz="2000">
                <a:solidFill>
                  <a:schemeClr val="tx2"/>
                </a:solidFill>
                <a:latin typeface="Arial" panose="020B0604020202020204" pitchFamily="34" charset="0"/>
                <a:ea typeface="MS PGothic" panose="020B0600070205080204" pitchFamily="34" charset="-128"/>
              </a:defRPr>
            </a:lvl4pPr>
            <a:lvl5pPr marL="2057400" indent="-228600">
              <a:defRPr kumimoji="1"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9pPr>
          </a:lstStyle>
          <a:p>
            <a:fld id="{89C8327E-3DB2-4787-8B67-D8F7E1C5B18B}" type="slidenum">
              <a:rPr lang="sv-SE" altLang="sv-SE" sz="1200"/>
              <a:pPr/>
              <a:t>18</a:t>
            </a:fld>
            <a:endParaRPr lang="sv-SE" altLang="sv-SE"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Platshållare för bildobjekt 1">
            <a:extLst>
              <a:ext uri="{FF2B5EF4-FFF2-40B4-BE49-F238E27FC236}">
                <a16:creationId xmlns:a16="http://schemas.microsoft.com/office/drawing/2014/main" id="{53D1A4DD-E22D-4660-BC2D-2E8F2EE84A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Platshållare för anteckningar 2">
            <a:extLst>
              <a:ext uri="{FF2B5EF4-FFF2-40B4-BE49-F238E27FC236}">
                <a16:creationId xmlns:a16="http://schemas.microsoft.com/office/drawing/2014/main" id="{0664722F-746B-4658-807F-FB0FA1C013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102404" name="Platshållare för bildnummer 3">
            <a:extLst>
              <a:ext uri="{FF2B5EF4-FFF2-40B4-BE49-F238E27FC236}">
                <a16:creationId xmlns:a16="http://schemas.microsoft.com/office/drawing/2014/main" id="{19313B06-9F2D-4462-A1FD-F2D81220EA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2"/>
                </a:solidFill>
                <a:latin typeface="Arial" panose="020B0604020202020204" pitchFamily="34" charset="0"/>
                <a:ea typeface="MS PGothic" panose="020B0600070205080204" pitchFamily="34" charset="-128"/>
              </a:defRPr>
            </a:lvl1pPr>
            <a:lvl2pPr marL="742950" indent="-285750">
              <a:defRPr kumimoji="1" sz="2000">
                <a:solidFill>
                  <a:schemeClr val="tx2"/>
                </a:solidFill>
                <a:latin typeface="Arial" panose="020B0604020202020204" pitchFamily="34" charset="0"/>
                <a:ea typeface="MS PGothic" panose="020B0600070205080204" pitchFamily="34" charset="-128"/>
              </a:defRPr>
            </a:lvl2pPr>
            <a:lvl3pPr marL="1143000" indent="-228600">
              <a:defRPr kumimoji="1" sz="2000">
                <a:solidFill>
                  <a:schemeClr val="tx2"/>
                </a:solidFill>
                <a:latin typeface="Arial" panose="020B0604020202020204" pitchFamily="34" charset="0"/>
                <a:ea typeface="MS PGothic" panose="020B0600070205080204" pitchFamily="34" charset="-128"/>
              </a:defRPr>
            </a:lvl3pPr>
            <a:lvl4pPr marL="1600200" indent="-228600">
              <a:defRPr kumimoji="1" sz="2000">
                <a:solidFill>
                  <a:schemeClr val="tx2"/>
                </a:solidFill>
                <a:latin typeface="Arial" panose="020B0604020202020204" pitchFamily="34" charset="0"/>
                <a:ea typeface="MS PGothic" panose="020B0600070205080204" pitchFamily="34" charset="-128"/>
              </a:defRPr>
            </a:lvl4pPr>
            <a:lvl5pPr marL="2057400" indent="-228600">
              <a:defRPr kumimoji="1"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9pPr>
          </a:lstStyle>
          <a:p>
            <a:fld id="{31985B64-2070-4A81-8256-24FA5C3201F6}" type="slidenum">
              <a:rPr lang="sv-SE" altLang="sv-SE" sz="1200"/>
              <a:pPr/>
              <a:t>19</a:t>
            </a:fld>
            <a:endParaRPr lang="sv-SE" altLang="sv-S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0EDDBBA-8385-46D3-AE5B-8D370D434C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a:extLst>
              <a:ext uri="{FF2B5EF4-FFF2-40B4-BE49-F238E27FC236}">
                <a16:creationId xmlns:a16="http://schemas.microsoft.com/office/drawing/2014/main" id="{D0461EE3-9C42-4554-BF7B-7C78C00BD2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altLang="sv-SE" sz="700">
                <a:latin typeface="Times New Roman" panose="02020603050405020304" pitchFamily="18" charset="0"/>
              </a:rPr>
              <a:t>Generella svårigheter vid nedsatt uppm </a:t>
            </a:r>
            <a:r>
              <a:rPr lang="sv-SE" altLang="sv-SE" sz="700">
                <a:latin typeface="Times New Roman" panose="02020603050405020304" pitchFamily="18" charset="0"/>
              </a:rPr>
              <a:t>i vardagen: </a:t>
            </a:r>
            <a:r>
              <a:rPr lang="en-US" altLang="sv-SE" sz="700">
                <a:latin typeface="Times New Roman" panose="02020603050405020304" pitchFamily="18" charset="0"/>
              </a:rPr>
              <a:t>Trötthet, Uttröttbarhet, Minnessvårigheter, Distraherbarhet, Svårt att sitta still och lyssna, Svårt att göra mer än en sak i taget, Svårt att vid rätt tillfälle skifta från en uppgift till en annan, Alla aktiviteter kräver mental ansträngning</a:t>
            </a:r>
          </a:p>
          <a:p>
            <a:pPr eaLnBrk="1" hangingPunct="1">
              <a:lnSpc>
                <a:spcPct val="80000"/>
              </a:lnSpc>
              <a:spcBef>
                <a:spcPct val="0"/>
              </a:spcBef>
            </a:pPr>
            <a:r>
              <a:rPr lang="en-US" altLang="sv-SE" sz="700">
                <a:latin typeface="Times New Roman" panose="02020603050405020304" pitchFamily="18" charset="0"/>
              </a:rPr>
              <a:t>Svårt att hålla sig till ämnet, pratar mycket och går från ämne till ämne, tappar röd tråd</a:t>
            </a:r>
          </a:p>
          <a:p>
            <a:pPr eaLnBrk="1" hangingPunct="1">
              <a:lnSpc>
                <a:spcPct val="80000"/>
              </a:lnSpc>
              <a:spcBef>
                <a:spcPct val="0"/>
              </a:spcBef>
            </a:pPr>
            <a:endParaRPr lang="sv-SE" altLang="sv-SE" sz="700">
              <a:latin typeface="Times New Roman" panose="02020603050405020304" pitchFamily="18" charset="0"/>
            </a:endParaRPr>
          </a:p>
          <a:p>
            <a:pPr eaLnBrk="1" hangingPunct="1">
              <a:lnSpc>
                <a:spcPct val="80000"/>
              </a:lnSpc>
              <a:spcBef>
                <a:spcPct val="0"/>
              </a:spcBef>
            </a:pPr>
            <a:r>
              <a:rPr lang="sv-SE" altLang="sv-SE" sz="600" b="1">
                <a:solidFill>
                  <a:srgbClr val="0B68BD"/>
                </a:solidFill>
                <a:latin typeface="Times New Roman" panose="02020603050405020304" pitchFamily="18" charset="0"/>
              </a:rPr>
              <a:t>Symtom låg arousalnivå/nedsatt ihållande uppmärksamhet</a:t>
            </a:r>
          </a:p>
          <a:p>
            <a:pPr eaLnBrk="1" hangingPunct="1">
              <a:lnSpc>
                <a:spcPct val="80000"/>
              </a:lnSpc>
              <a:spcBef>
                <a:spcPct val="0"/>
              </a:spcBef>
            </a:pPr>
            <a:r>
              <a:rPr lang="sv-SE" altLang="sv-SE" sz="600">
                <a:latin typeface="Times New Roman" panose="02020603050405020304" pitchFamily="18" charset="0"/>
              </a:rPr>
              <a:t>Långsamt rörelsemönster</a:t>
            </a:r>
          </a:p>
          <a:p>
            <a:pPr eaLnBrk="1" hangingPunct="1">
              <a:lnSpc>
                <a:spcPct val="85000"/>
              </a:lnSpc>
              <a:spcBef>
                <a:spcPct val="0"/>
              </a:spcBef>
            </a:pPr>
            <a:r>
              <a:rPr lang="sv-SE" altLang="sv-SE" sz="600">
                <a:latin typeface="Times New Roman" panose="02020603050405020304" pitchFamily="18" charset="0"/>
              </a:rPr>
              <a:t>Nedsatt motorisk kontroll vid utförande av handlingar</a:t>
            </a:r>
          </a:p>
          <a:p>
            <a:pPr eaLnBrk="1" hangingPunct="1">
              <a:lnSpc>
                <a:spcPct val="85000"/>
              </a:lnSpc>
              <a:spcBef>
                <a:spcPct val="0"/>
              </a:spcBef>
            </a:pPr>
            <a:r>
              <a:rPr lang="sv-SE" altLang="sv-SE" sz="600">
                <a:latin typeface="Times New Roman" panose="02020603050405020304" pitchFamily="18" charset="0"/>
              </a:rPr>
              <a:t>Nedsatt förmåga att initiera rörelser</a:t>
            </a:r>
          </a:p>
          <a:p>
            <a:pPr eaLnBrk="1" hangingPunct="1">
              <a:lnSpc>
                <a:spcPct val="85000"/>
              </a:lnSpc>
              <a:spcBef>
                <a:spcPct val="0"/>
              </a:spcBef>
            </a:pPr>
            <a:r>
              <a:rPr lang="sv-SE" altLang="sv-SE" sz="600">
                <a:latin typeface="Times New Roman" panose="02020603050405020304" pitchFamily="18" charset="0"/>
              </a:rPr>
              <a:t>Aktivitetsutförandet är långsammare än normalt</a:t>
            </a:r>
          </a:p>
          <a:p>
            <a:pPr eaLnBrk="1" hangingPunct="1">
              <a:lnSpc>
                <a:spcPct val="85000"/>
              </a:lnSpc>
              <a:spcBef>
                <a:spcPct val="0"/>
              </a:spcBef>
            </a:pPr>
            <a:r>
              <a:rPr lang="sv-SE" altLang="sv-SE" sz="600">
                <a:latin typeface="Times New Roman" panose="02020603050405020304" pitchFamily="18" charset="0"/>
              </a:rPr>
              <a:t>Svårt att fortsätta med en aktivitet till dess den är avslutad</a:t>
            </a:r>
          </a:p>
          <a:p>
            <a:pPr eaLnBrk="1" hangingPunct="1">
              <a:lnSpc>
                <a:spcPct val="80000"/>
              </a:lnSpc>
              <a:spcBef>
                <a:spcPct val="0"/>
              </a:spcBef>
            </a:pPr>
            <a:r>
              <a:rPr lang="sv-SE" altLang="sv-SE" sz="600">
                <a:latin typeface="Times New Roman" panose="02020603050405020304" pitchFamily="18" charset="0"/>
              </a:rPr>
              <a:t>Koncentration krävs för alla aktiviteter</a:t>
            </a:r>
          </a:p>
          <a:p>
            <a:pPr eaLnBrk="1" hangingPunct="1">
              <a:lnSpc>
                <a:spcPct val="80000"/>
              </a:lnSpc>
              <a:spcBef>
                <a:spcPct val="0"/>
              </a:spcBef>
            </a:pPr>
            <a:r>
              <a:rPr lang="sv-SE" altLang="sv-SE" sz="600">
                <a:latin typeface="Times New Roman" panose="02020603050405020304" pitchFamily="18" charset="0"/>
              </a:rPr>
              <a:t>Det krävs frekvent yttre stimulering från omgivningen för att uppmärksamheten ska bibehållas</a:t>
            </a:r>
          </a:p>
          <a:p>
            <a:pPr eaLnBrk="1" hangingPunct="1">
              <a:lnSpc>
                <a:spcPct val="85000"/>
              </a:lnSpc>
              <a:spcBef>
                <a:spcPct val="0"/>
              </a:spcBef>
            </a:pPr>
            <a:r>
              <a:rPr lang="sv-SE" altLang="sv-SE" sz="600">
                <a:latin typeface="Times New Roman" panose="02020603050405020304" pitchFamily="18" charset="0"/>
              </a:rPr>
              <a:t>Försämrad reaktion på ändringar i miljön såsom ändring av ljudnivå eller ljus</a:t>
            </a:r>
          </a:p>
          <a:p>
            <a:pPr eaLnBrk="1" hangingPunct="1">
              <a:lnSpc>
                <a:spcPct val="85000"/>
              </a:lnSpc>
              <a:spcBef>
                <a:spcPct val="0"/>
              </a:spcBef>
            </a:pPr>
            <a:r>
              <a:rPr lang="sv-SE" altLang="sv-SE" sz="600">
                <a:latin typeface="Times New Roman" panose="02020603050405020304" pitchFamily="18" charset="0"/>
              </a:rPr>
              <a:t>Nedsatt förmåga att i en lugn miljö bibehålla uppmärksamheten under en längre stund</a:t>
            </a:r>
          </a:p>
          <a:p>
            <a:pPr eaLnBrk="1" hangingPunct="1">
              <a:lnSpc>
                <a:spcPct val="85000"/>
              </a:lnSpc>
              <a:spcBef>
                <a:spcPct val="0"/>
              </a:spcBef>
            </a:pPr>
            <a:r>
              <a:rPr lang="sv-SE" altLang="sv-SE" sz="600">
                <a:latin typeface="Times New Roman" panose="02020603050405020304" pitchFamily="18" charset="0"/>
              </a:rPr>
              <a:t>Uppmärksamheten bibehålls lättare vid frekvent yttre stimulering från omgivningen t ex visuella och verbala ledtrådar</a:t>
            </a:r>
            <a:endParaRPr lang="en-US" altLang="sv-SE" sz="600">
              <a:latin typeface="Times New Roman" panose="02020603050405020304" pitchFamily="18" charset="0"/>
            </a:endParaRPr>
          </a:p>
          <a:p>
            <a:pPr eaLnBrk="1" hangingPunct="1">
              <a:lnSpc>
                <a:spcPct val="80000"/>
              </a:lnSpc>
              <a:spcBef>
                <a:spcPct val="0"/>
              </a:spcBef>
            </a:pPr>
            <a:endParaRPr lang="sv-SE" altLang="sv-SE" sz="600">
              <a:latin typeface="Times New Roman" panose="02020603050405020304" pitchFamily="18" charset="0"/>
            </a:endParaRPr>
          </a:p>
          <a:p>
            <a:pPr eaLnBrk="1" hangingPunct="1">
              <a:lnSpc>
                <a:spcPct val="80000"/>
              </a:lnSpc>
              <a:spcBef>
                <a:spcPct val="0"/>
              </a:spcBef>
            </a:pPr>
            <a:r>
              <a:rPr lang="sv-SE" altLang="sv-SE" sz="600">
                <a:latin typeface="Times New Roman" panose="02020603050405020304" pitchFamily="18" charset="0"/>
              </a:rPr>
              <a:t>SELEKTIV UPPM:</a:t>
            </a:r>
          </a:p>
          <a:p>
            <a:pPr eaLnBrk="1" hangingPunct="1">
              <a:lnSpc>
                <a:spcPct val="80000"/>
              </a:lnSpc>
              <a:spcBef>
                <a:spcPct val="0"/>
              </a:spcBef>
            </a:pPr>
            <a:r>
              <a:rPr lang="sv-SE" altLang="sv-SE" sz="600">
                <a:latin typeface="Times New Roman" panose="02020603050405020304" pitchFamily="18" charset="0"/>
              </a:rPr>
              <a:t>Svårt att filtrera bort bakgrundsljud eller irrelevanta visuella stimuli</a:t>
            </a:r>
          </a:p>
          <a:p>
            <a:pPr eaLnBrk="1" hangingPunct="1">
              <a:lnSpc>
                <a:spcPct val="80000"/>
              </a:lnSpc>
              <a:spcBef>
                <a:spcPct val="0"/>
              </a:spcBef>
            </a:pPr>
            <a:r>
              <a:rPr lang="sv-SE" altLang="sv-SE" sz="600">
                <a:latin typeface="Times New Roman" panose="02020603050405020304" pitchFamily="18" charset="0"/>
              </a:rPr>
              <a:t>uppmärksamheten dras konstant till </a:t>
            </a:r>
          </a:p>
          <a:p>
            <a:pPr eaLnBrk="1" hangingPunct="1">
              <a:lnSpc>
                <a:spcPct val="80000"/>
              </a:lnSpc>
              <a:spcBef>
                <a:spcPct val="0"/>
              </a:spcBef>
            </a:pPr>
            <a:r>
              <a:rPr lang="sv-SE" altLang="sv-SE" sz="600">
                <a:latin typeface="Times New Roman" panose="02020603050405020304" pitchFamily="18" charset="0"/>
              </a:rPr>
              <a:t>irrelevant visuell/verbal information</a:t>
            </a:r>
          </a:p>
          <a:p>
            <a:pPr eaLnBrk="1" hangingPunct="1">
              <a:lnSpc>
                <a:spcPct val="80000"/>
              </a:lnSpc>
              <a:spcBef>
                <a:spcPct val="0"/>
              </a:spcBef>
            </a:pPr>
            <a:r>
              <a:rPr lang="sv-SE" altLang="sv-SE" sz="600">
                <a:latin typeface="Times New Roman" panose="02020603050405020304" pitchFamily="18" charset="0"/>
              </a:rPr>
              <a:t>Distraherbarhet: särskilt när det finns </a:t>
            </a:r>
          </a:p>
          <a:p>
            <a:pPr eaLnBrk="1" hangingPunct="1">
              <a:lnSpc>
                <a:spcPct val="80000"/>
              </a:lnSpc>
              <a:spcBef>
                <a:spcPct val="0"/>
              </a:spcBef>
            </a:pPr>
            <a:r>
              <a:rPr lang="sv-SE" altLang="sv-SE" sz="600">
                <a:latin typeface="Times New Roman" panose="02020603050405020304" pitchFamily="18" charset="0"/>
              </a:rPr>
              <a:t>flera ting i miljön som konkurrerar om </a:t>
            </a:r>
          </a:p>
          <a:p>
            <a:pPr eaLnBrk="1" hangingPunct="1">
              <a:lnSpc>
                <a:spcPct val="80000"/>
              </a:lnSpc>
              <a:spcBef>
                <a:spcPct val="0"/>
              </a:spcBef>
            </a:pPr>
            <a:r>
              <a:rPr lang="sv-SE" altLang="sv-SE" sz="600">
                <a:latin typeface="Times New Roman" panose="02020603050405020304" pitchFamily="18" charset="0"/>
              </a:rPr>
              <a:t>uppmärksamheten</a:t>
            </a:r>
          </a:p>
          <a:p>
            <a:pPr eaLnBrk="1" hangingPunct="1">
              <a:lnSpc>
                <a:spcPct val="80000"/>
              </a:lnSpc>
              <a:spcBef>
                <a:spcPct val="0"/>
              </a:spcBef>
            </a:pPr>
            <a:r>
              <a:rPr lang="sv-SE" altLang="sv-SE" sz="600">
                <a:latin typeface="Times New Roman" panose="02020603050405020304" pitchFamily="18" charset="0"/>
              </a:rPr>
              <a:t>Svårt att bibehålla uppmärksamheten </a:t>
            </a:r>
          </a:p>
          <a:p>
            <a:pPr eaLnBrk="1" hangingPunct="1">
              <a:lnSpc>
                <a:spcPct val="80000"/>
              </a:lnSpc>
              <a:spcBef>
                <a:spcPct val="0"/>
              </a:spcBef>
            </a:pPr>
            <a:r>
              <a:rPr lang="sv-SE" altLang="sv-SE" sz="600">
                <a:latin typeface="Times New Roman" panose="02020603050405020304" pitchFamily="18" charset="0"/>
              </a:rPr>
              <a:t>på det som är viktigt och ignorera övrigt </a:t>
            </a:r>
          </a:p>
          <a:p>
            <a:pPr eaLnBrk="1" hangingPunct="1">
              <a:lnSpc>
                <a:spcPct val="80000"/>
              </a:lnSpc>
              <a:spcBef>
                <a:spcPct val="0"/>
              </a:spcBef>
            </a:pPr>
            <a:r>
              <a:rPr lang="sv-SE" altLang="sv-SE" sz="600">
                <a:latin typeface="Times New Roman" panose="02020603050405020304" pitchFamily="18" charset="0"/>
              </a:rPr>
              <a:t>Prestationen försämras vid utförande i en rörig miljö jämfört med vid utförande i en lugn miljö</a:t>
            </a:r>
          </a:p>
          <a:p>
            <a:pPr eaLnBrk="1" hangingPunct="1">
              <a:lnSpc>
                <a:spcPct val="80000"/>
              </a:lnSpc>
              <a:spcBef>
                <a:spcPct val="0"/>
              </a:spcBef>
            </a:pPr>
            <a:r>
              <a:rPr lang="sv-SE" altLang="sv-SE" sz="600">
                <a:latin typeface="Times New Roman" panose="02020603050405020304" pitchFamily="18" charset="0"/>
              </a:rPr>
              <a:t>Svårt att skilja ut ett visst stimuli från andra stimuli</a:t>
            </a:r>
          </a:p>
          <a:p>
            <a:pPr eaLnBrk="1" hangingPunct="1">
              <a:lnSpc>
                <a:spcPct val="80000"/>
              </a:lnSpc>
              <a:spcBef>
                <a:spcPct val="0"/>
              </a:spcBef>
            </a:pPr>
            <a:endParaRPr lang="sv-SE" altLang="sv-SE" sz="600">
              <a:latin typeface="Times New Roman" panose="02020603050405020304" pitchFamily="18" charset="0"/>
            </a:endParaRPr>
          </a:p>
          <a:p>
            <a:pPr eaLnBrk="1" hangingPunct="1">
              <a:lnSpc>
                <a:spcPct val="80000"/>
              </a:lnSpc>
              <a:spcBef>
                <a:spcPct val="0"/>
              </a:spcBef>
            </a:pPr>
            <a:r>
              <a:rPr lang="sv-SE" altLang="sv-SE" sz="600">
                <a:latin typeface="Times New Roman" panose="02020603050405020304" pitchFamily="18" charset="0"/>
              </a:rPr>
              <a:t>ALTERNERA/DELA</a:t>
            </a:r>
          </a:p>
          <a:p>
            <a:pPr eaLnBrk="1" hangingPunct="1">
              <a:lnSpc>
                <a:spcPct val="80000"/>
              </a:lnSpc>
              <a:spcBef>
                <a:spcPct val="0"/>
              </a:spcBef>
            </a:pPr>
            <a:r>
              <a:rPr lang="sv-SE" altLang="sv-SE" sz="700">
                <a:latin typeface="Times New Roman" panose="02020603050405020304" pitchFamily="18" charset="0"/>
              </a:rPr>
              <a:t>Försening eller svårighet att skifta uppmärksamheten mellan olika ting när så behövs</a:t>
            </a:r>
          </a:p>
          <a:p>
            <a:pPr eaLnBrk="1" hangingPunct="1">
              <a:lnSpc>
                <a:spcPct val="80000"/>
              </a:lnSpc>
              <a:spcBef>
                <a:spcPct val="0"/>
              </a:spcBef>
            </a:pPr>
            <a:r>
              <a:rPr lang="sv-SE" altLang="sv-SE" sz="700">
                <a:latin typeface="Times New Roman" panose="02020603050405020304" pitchFamily="18" charset="0"/>
              </a:rPr>
              <a:t>Försening eller svårighet att skifta uppmärksamheten som en respons på ett perifert stimuli t ex ett ljud eller synen av en person i rörelse i ögonvrån </a:t>
            </a:r>
          </a:p>
          <a:p>
            <a:pPr eaLnBrk="1" hangingPunct="1">
              <a:lnSpc>
                <a:spcPct val="80000"/>
              </a:lnSpc>
              <a:spcBef>
                <a:spcPct val="0"/>
              </a:spcBef>
            </a:pPr>
            <a:r>
              <a:rPr lang="sv-SE" altLang="sv-SE" sz="700">
                <a:latin typeface="Times New Roman" panose="02020603050405020304" pitchFamily="18" charset="0"/>
              </a:rPr>
              <a:t>Slumpmässiga ögonrörelser, fixerat stirrande eller oförmåga att göra viljemässiga ögonrörelser</a:t>
            </a:r>
          </a:p>
          <a:p>
            <a:pPr eaLnBrk="1" hangingPunct="1">
              <a:lnSpc>
                <a:spcPct val="80000"/>
              </a:lnSpc>
              <a:spcBef>
                <a:spcPct val="0"/>
              </a:spcBef>
            </a:pPr>
            <a:r>
              <a:rPr lang="sv-SE" altLang="sv-SE" sz="700">
                <a:latin typeface="Times New Roman" panose="02020603050405020304" pitchFamily="18" charset="0"/>
              </a:rPr>
              <a:t>Svårighet att utföra två saker samtidigt</a:t>
            </a:r>
          </a:p>
          <a:p>
            <a:pPr eaLnBrk="1" hangingPunct="1">
              <a:lnSpc>
                <a:spcPct val="80000"/>
              </a:lnSpc>
              <a:spcBef>
                <a:spcPct val="0"/>
              </a:spcBef>
            </a:pPr>
            <a:r>
              <a:rPr lang="sv-SE" altLang="sv-SE" sz="700">
                <a:latin typeface="Times New Roman" panose="02020603050405020304" pitchFamily="18" charset="0"/>
              </a:rPr>
              <a:t>Svårighet att dela sin uppmärksamhet mellan flera personer t ex vid ett samtal i grupp</a:t>
            </a:r>
          </a:p>
          <a:p>
            <a:pPr eaLnBrk="1" hangingPunct="1">
              <a:lnSpc>
                <a:spcPct val="80000"/>
              </a:lnSpc>
              <a:spcBef>
                <a:spcPct val="0"/>
              </a:spcBef>
            </a:pPr>
            <a:endParaRPr lang="sv-SE" altLang="sv-SE" sz="600">
              <a:latin typeface="Times New Roman" panose="02020603050405020304" pitchFamily="18" charset="0"/>
            </a:endParaRPr>
          </a:p>
          <a:p>
            <a:pPr eaLnBrk="1" hangingPunct="1">
              <a:lnSpc>
                <a:spcPct val="80000"/>
              </a:lnSpc>
              <a:spcBef>
                <a:spcPct val="0"/>
              </a:spcBef>
            </a:pPr>
            <a:endParaRPr lang="sv-SE" altLang="sv-SE" sz="700" b="1">
              <a:latin typeface="Times New Roman" panose="02020603050405020304" pitchFamily="18" charset="0"/>
            </a:endParaRPr>
          </a:p>
          <a:p>
            <a:pPr eaLnBrk="1" hangingPunct="1">
              <a:lnSpc>
                <a:spcPct val="80000"/>
              </a:lnSpc>
              <a:spcBef>
                <a:spcPct val="0"/>
              </a:spcBef>
            </a:pPr>
            <a:endParaRPr lang="sv-SE" altLang="sv-SE" sz="700" b="1">
              <a:latin typeface="Times New Roman" panose="02020603050405020304" pitchFamily="18" charset="0"/>
            </a:endParaRPr>
          </a:p>
          <a:p>
            <a:pPr eaLnBrk="1" hangingPunct="1">
              <a:lnSpc>
                <a:spcPct val="80000"/>
              </a:lnSpc>
              <a:spcBef>
                <a:spcPct val="0"/>
              </a:spcBef>
            </a:pPr>
            <a:endParaRPr lang="sv-SE" altLang="sv-SE" sz="80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3</a:t>
            </a:fld>
            <a:endParaRPr lang="sv-SE"/>
          </a:p>
        </p:txBody>
      </p:sp>
    </p:spTree>
    <p:extLst>
      <p:ext uri="{BB962C8B-B14F-4D97-AF65-F5344CB8AC3E}">
        <p14:creationId xmlns:p14="http://schemas.microsoft.com/office/powerpoint/2010/main" val="2743965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tshållare för bildobjekt 1">
            <a:extLst>
              <a:ext uri="{FF2B5EF4-FFF2-40B4-BE49-F238E27FC236}">
                <a16:creationId xmlns:a16="http://schemas.microsoft.com/office/drawing/2014/main" id="{5C7AE716-755A-4364-8070-4859AB5614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Platshållare för anteckningar 2">
            <a:extLst>
              <a:ext uri="{FF2B5EF4-FFF2-40B4-BE49-F238E27FC236}">
                <a16:creationId xmlns:a16="http://schemas.microsoft.com/office/drawing/2014/main" id="{4852433B-C024-4E00-853D-D17C40F13C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90116" name="Platshållare för bildnummer 3">
            <a:extLst>
              <a:ext uri="{FF2B5EF4-FFF2-40B4-BE49-F238E27FC236}">
                <a16:creationId xmlns:a16="http://schemas.microsoft.com/office/drawing/2014/main" id="{176D82E8-FD4D-460D-9926-EE5A750DF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2"/>
                </a:solidFill>
                <a:latin typeface="Arial" panose="020B0604020202020204" pitchFamily="34" charset="0"/>
                <a:ea typeface="MS PGothic" panose="020B0600070205080204" pitchFamily="34" charset="-128"/>
              </a:defRPr>
            </a:lvl1pPr>
            <a:lvl2pPr marL="742950" indent="-285750">
              <a:defRPr kumimoji="1" sz="2000">
                <a:solidFill>
                  <a:schemeClr val="tx2"/>
                </a:solidFill>
                <a:latin typeface="Arial" panose="020B0604020202020204" pitchFamily="34" charset="0"/>
                <a:ea typeface="MS PGothic" panose="020B0600070205080204" pitchFamily="34" charset="-128"/>
              </a:defRPr>
            </a:lvl2pPr>
            <a:lvl3pPr marL="1143000" indent="-228600">
              <a:defRPr kumimoji="1" sz="2000">
                <a:solidFill>
                  <a:schemeClr val="tx2"/>
                </a:solidFill>
                <a:latin typeface="Arial" panose="020B0604020202020204" pitchFamily="34" charset="0"/>
                <a:ea typeface="MS PGothic" panose="020B0600070205080204" pitchFamily="34" charset="-128"/>
              </a:defRPr>
            </a:lvl3pPr>
            <a:lvl4pPr marL="1600200" indent="-228600">
              <a:defRPr kumimoji="1" sz="2000">
                <a:solidFill>
                  <a:schemeClr val="tx2"/>
                </a:solidFill>
                <a:latin typeface="Arial" panose="020B0604020202020204" pitchFamily="34" charset="0"/>
                <a:ea typeface="MS PGothic" panose="020B0600070205080204" pitchFamily="34" charset="-128"/>
              </a:defRPr>
            </a:lvl4pPr>
            <a:lvl5pPr marL="2057400" indent="-228600">
              <a:defRPr kumimoji="1"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9pPr>
          </a:lstStyle>
          <a:p>
            <a:fld id="{5C9CACC4-6EA3-48A3-9D72-77DF7E3A5BA6}" type="slidenum">
              <a:rPr lang="sv-SE" altLang="sv-SE" sz="1200"/>
              <a:pPr/>
              <a:t>5</a:t>
            </a:fld>
            <a:endParaRPr lang="sv-SE" altLang="sv-SE" sz="1200"/>
          </a:p>
        </p:txBody>
      </p:sp>
    </p:spTree>
    <p:extLst>
      <p:ext uri="{BB962C8B-B14F-4D97-AF65-F5344CB8AC3E}">
        <p14:creationId xmlns:p14="http://schemas.microsoft.com/office/powerpoint/2010/main" val="272086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D88BAF6-17AB-4756-BA73-B62A31B277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29E6A6F2-E557-4F39-ADB1-3EEF8A0FE8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sv-SE" sz="1800">
              <a:latin typeface="Times New Roman" panose="02020603050405020304" pitchFamily="18" charset="0"/>
            </a:endParaRPr>
          </a:p>
        </p:txBody>
      </p:sp>
    </p:spTree>
    <p:extLst>
      <p:ext uri="{BB962C8B-B14F-4D97-AF65-F5344CB8AC3E}">
        <p14:creationId xmlns:p14="http://schemas.microsoft.com/office/powerpoint/2010/main" val="1338702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FF55B87-D0BC-4DBA-9903-2256C94A4C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DE51957B-870C-4D06-8B3B-70CB8543BF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sv-SE">
              <a:latin typeface="Times New Roman" panose="02020603050405020304" pitchFamily="18" charset="0"/>
            </a:endParaRPr>
          </a:p>
          <a:p>
            <a:pPr eaLnBrk="1" hangingPunct="1">
              <a:spcBef>
                <a:spcPct val="0"/>
              </a:spcBef>
            </a:pPr>
            <a:endParaRPr lang="sv-SE" altLang="sv-SE">
              <a:latin typeface="Times New Roman" panose="02020603050405020304" pitchFamily="18" charset="0"/>
            </a:endParaRPr>
          </a:p>
          <a:p>
            <a:pPr eaLnBrk="1" hangingPunct="1">
              <a:spcBef>
                <a:spcPct val="0"/>
              </a:spcBef>
            </a:pPr>
            <a:endParaRPr lang="sv-SE" altLang="sv-SE">
              <a:latin typeface="Times New Roman" panose="02020603050405020304" pitchFamily="18" charset="0"/>
            </a:endParaRPr>
          </a:p>
          <a:p>
            <a:pPr eaLnBrk="1" hangingPunct="1">
              <a:spcBef>
                <a:spcPct val="0"/>
              </a:spcBef>
            </a:pPr>
            <a:endParaRPr lang="sv-SE" altLang="sv-SE">
              <a:latin typeface="Times New Roman" panose="02020603050405020304" pitchFamily="18" charset="0"/>
            </a:endParaRPr>
          </a:p>
          <a:p>
            <a:pPr eaLnBrk="1" hangingPunct="1">
              <a:spcBef>
                <a:spcPct val="0"/>
              </a:spcBef>
            </a:pPr>
            <a:r>
              <a:rPr lang="sv-SE" altLang="sv-SE">
                <a:latin typeface="Times New Roman" panose="02020603050405020304" pitchFamily="18"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tshållare för bildobjekt 1">
            <a:extLst>
              <a:ext uri="{FF2B5EF4-FFF2-40B4-BE49-F238E27FC236}">
                <a16:creationId xmlns:a16="http://schemas.microsoft.com/office/drawing/2014/main" id="{A4C324B2-3B31-49A3-BC00-E19110333525}"/>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Platshållare för anteckningar 2">
            <a:extLst>
              <a:ext uri="{FF2B5EF4-FFF2-40B4-BE49-F238E27FC236}">
                <a16:creationId xmlns:a16="http://schemas.microsoft.com/office/drawing/2014/main" id="{2BD46957-3AD3-4770-B19C-043DFF2BC8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latin typeface="Times New Roman" panose="02020603050405020304" pitchFamily="18" charset="0"/>
            </a:endParaRPr>
          </a:p>
        </p:txBody>
      </p:sp>
      <p:sp>
        <p:nvSpPr>
          <p:cNvPr id="66564" name="Platshållare för bildnummer 3">
            <a:extLst>
              <a:ext uri="{FF2B5EF4-FFF2-40B4-BE49-F238E27FC236}">
                <a16:creationId xmlns:a16="http://schemas.microsoft.com/office/drawing/2014/main" id="{3D0AABE1-402F-4424-96FE-DAA406243F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2"/>
                </a:solidFill>
                <a:latin typeface="Arial" panose="020B0604020202020204" pitchFamily="34" charset="0"/>
                <a:ea typeface="MS PGothic" panose="020B0600070205080204" pitchFamily="34" charset="-128"/>
              </a:defRPr>
            </a:lvl1pPr>
            <a:lvl2pPr marL="742950" indent="-285750">
              <a:defRPr kumimoji="1" sz="2000">
                <a:solidFill>
                  <a:schemeClr val="tx2"/>
                </a:solidFill>
                <a:latin typeface="Arial" panose="020B0604020202020204" pitchFamily="34" charset="0"/>
                <a:ea typeface="MS PGothic" panose="020B0600070205080204" pitchFamily="34" charset="-128"/>
              </a:defRPr>
            </a:lvl2pPr>
            <a:lvl3pPr marL="1143000" indent="-228600">
              <a:defRPr kumimoji="1" sz="2000">
                <a:solidFill>
                  <a:schemeClr val="tx2"/>
                </a:solidFill>
                <a:latin typeface="Arial" panose="020B0604020202020204" pitchFamily="34" charset="0"/>
                <a:ea typeface="MS PGothic" panose="020B0600070205080204" pitchFamily="34" charset="-128"/>
              </a:defRPr>
            </a:lvl3pPr>
            <a:lvl4pPr marL="1600200" indent="-228600">
              <a:defRPr kumimoji="1" sz="2000">
                <a:solidFill>
                  <a:schemeClr val="tx2"/>
                </a:solidFill>
                <a:latin typeface="Arial" panose="020B0604020202020204" pitchFamily="34" charset="0"/>
                <a:ea typeface="MS PGothic" panose="020B0600070205080204" pitchFamily="34" charset="-128"/>
              </a:defRPr>
            </a:lvl4pPr>
            <a:lvl5pPr marL="2057400" indent="-228600">
              <a:defRPr kumimoji="1"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9pPr>
          </a:lstStyle>
          <a:p>
            <a:fld id="{95DD6E26-0324-4B7C-A1FB-7CA1A881E8FF}" type="slidenum">
              <a:rPr kumimoji="0" lang="en-US" altLang="sv-SE" sz="1200">
                <a:solidFill>
                  <a:schemeClr val="tx1"/>
                </a:solidFill>
                <a:latin typeface="Times New Roman" panose="02020603050405020304" pitchFamily="18" charset="0"/>
              </a:rPr>
              <a:pPr/>
              <a:t>8</a:t>
            </a:fld>
            <a:endParaRPr kumimoji="0" lang="en-US" altLang="sv-SE" sz="1200">
              <a:solidFill>
                <a:schemeClr val="tx1"/>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tshållare för bildobjekt 1">
            <a:extLst>
              <a:ext uri="{FF2B5EF4-FFF2-40B4-BE49-F238E27FC236}">
                <a16:creationId xmlns:a16="http://schemas.microsoft.com/office/drawing/2014/main" id="{D466D786-2AB1-4C49-BF64-FCB05F84F7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Platshållare för anteckningar 2">
            <a:extLst>
              <a:ext uri="{FF2B5EF4-FFF2-40B4-BE49-F238E27FC236}">
                <a16:creationId xmlns:a16="http://schemas.microsoft.com/office/drawing/2014/main" id="{052D5384-3AD4-41B5-8F9E-493DBF66DB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sv-SE" altLang="sv-SE" dirty="0"/>
              <a:t>Faktorer viktiga avseende följsamhet i att använda förvärvade förmågor och strategier </a:t>
            </a:r>
          </a:p>
          <a:p>
            <a:pPr defTabSz="457200"/>
            <a:endParaRPr lang="sv-SE" altLang="sv-SE" dirty="0"/>
          </a:p>
        </p:txBody>
      </p:sp>
      <p:sp>
        <p:nvSpPr>
          <p:cNvPr id="75780" name="Platshållare för bildnummer 3">
            <a:extLst>
              <a:ext uri="{FF2B5EF4-FFF2-40B4-BE49-F238E27FC236}">
                <a16:creationId xmlns:a16="http://schemas.microsoft.com/office/drawing/2014/main" id="{C1C42635-BEDA-412C-A8D6-102030D0F8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79B5350-AF76-47CA-9107-227CF567616A}" type="slidenum">
              <a:rPr lang="sv-SE" altLang="sv-SE">
                <a:solidFill>
                  <a:schemeClr val="tx2"/>
                </a:solidFill>
                <a:latin typeface="Arial" panose="020B0604020202020204" pitchFamily="34" charset="0"/>
              </a:rPr>
              <a:pPr>
                <a:spcBef>
                  <a:spcPct val="0"/>
                </a:spcBef>
              </a:pPr>
              <a:t>9</a:t>
            </a:fld>
            <a:endParaRPr lang="sv-SE" altLang="sv-SE">
              <a:solidFill>
                <a:schemeClr val="tx2"/>
              </a:solidFill>
              <a:latin typeface="Arial" panose="020B0604020202020204" pitchFamily="34" charset="0"/>
            </a:endParaRPr>
          </a:p>
        </p:txBody>
      </p:sp>
    </p:spTree>
    <p:extLst>
      <p:ext uri="{BB962C8B-B14F-4D97-AF65-F5344CB8AC3E}">
        <p14:creationId xmlns:p14="http://schemas.microsoft.com/office/powerpoint/2010/main" val="4051616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1000"/>
              </a:spcAft>
            </a:pPr>
            <a:r>
              <a:rPr lang="sv-SE" sz="1200" dirty="0">
                <a:solidFill>
                  <a:srgbClr val="000000"/>
                </a:solidFill>
                <a:effectLst/>
                <a:latin typeface="Arial" panose="020B0604020202020204" pitchFamily="34" charset="0"/>
                <a:ea typeface="Calibri" panose="020F0502020204030204" pitchFamily="34" charset="0"/>
              </a:rPr>
              <a:t>Behandling och återträning av uppmärksamhetsfunktionen är en viktig del i hjärnskaderehabilitering. Viss uppmärksamhetsträning är på funktionsnivå men generaliseringen av träningen sker alltid på aktivitets- och delaktighetsnivå. Träningen bör därför sättas i ett helhetsperspektiv där samtliga behandlare inom teamet tar in uppmärksamhetsproblematiken i sin behandlingsstrategi som del av den gemensamma rehabiliteringsplanen.</a:t>
            </a:r>
            <a:endParaRPr lang="sv-SE" sz="1200" dirty="0">
              <a:effectLst/>
              <a:latin typeface="Calibri" panose="020F0502020204030204" pitchFamily="34" charset="0"/>
              <a:ea typeface="Calibri" panose="020F0502020204030204" pitchFamily="34" charset="0"/>
            </a:endParaRPr>
          </a:p>
          <a:p>
            <a:pPr>
              <a:lnSpc>
                <a:spcPct val="115000"/>
              </a:lnSpc>
              <a:spcAft>
                <a:spcPts val="1000"/>
              </a:spcAft>
            </a:pPr>
            <a:r>
              <a:rPr lang="sv-SE" sz="1200" dirty="0">
                <a:solidFill>
                  <a:srgbClr val="000000"/>
                </a:solidFill>
                <a:effectLst/>
                <a:latin typeface="Arial" panose="020B0604020202020204" pitchFamily="34" charset="0"/>
                <a:ea typeface="Calibri" panose="020F0502020204030204" pitchFamily="34" charset="0"/>
              </a:rPr>
              <a:t>Konditionsträning har visat sig kunna ha en positiv inverkan på globala kognitiva funktioner. Träningens upplägg och val av metod varierar mellan de studier som gjorts. Därför rekommenderas att konditionsträning genomförs med de metoder som idag används på kliniken.</a:t>
            </a:r>
            <a:endParaRPr lang="sv-SE" sz="1200" dirty="0">
              <a:effectLst/>
              <a:latin typeface="Calibri" panose="020F0502020204030204" pitchFamily="34" charset="0"/>
              <a:ea typeface="Calibri" panose="020F0502020204030204" pitchFamily="34" charset="0"/>
            </a:endParaRPr>
          </a:p>
          <a:p>
            <a:pPr>
              <a:lnSpc>
                <a:spcPct val="115000"/>
              </a:lnSpc>
              <a:spcAft>
                <a:spcPts val="1000"/>
              </a:spcAft>
            </a:pPr>
            <a:r>
              <a:rPr lang="sv-SE" sz="1200" dirty="0">
                <a:solidFill>
                  <a:srgbClr val="000000"/>
                </a:solidFill>
                <a:effectLst/>
                <a:latin typeface="Arial" panose="020B0604020202020204" pitchFamily="34" charset="0"/>
                <a:ea typeface="Calibri" panose="020F0502020204030204" pitchFamily="34" charset="0"/>
              </a:rPr>
              <a:t>Användandet av kompensatoriska strategier vid träning av uppmärksamhet, såsom interna strategier, externa strategier och miljömässiga åtgärder utgör en stor del av träningen.</a:t>
            </a:r>
            <a:endParaRPr lang="sv-SE" sz="1200" dirty="0">
              <a:effectLst/>
              <a:latin typeface="Calibri" panose="020F0502020204030204" pitchFamily="34" charset="0"/>
              <a:ea typeface="Calibri" panose="020F0502020204030204" pitchFamily="34" charset="0"/>
            </a:endParaRPr>
          </a:p>
          <a:p>
            <a:pPr marL="914400">
              <a:lnSpc>
                <a:spcPct val="115000"/>
              </a:lnSpc>
              <a:spcAft>
                <a:spcPts val="1000"/>
              </a:spcAft>
            </a:pPr>
            <a:r>
              <a:rPr lang="sv-SE" sz="1200" dirty="0">
                <a:solidFill>
                  <a:srgbClr val="000000"/>
                </a:solidFill>
                <a:effectLst/>
                <a:latin typeface="Arial" panose="020B0604020202020204" pitchFamily="34" charset="0"/>
                <a:ea typeface="Calibri" panose="020F0502020204030204" pitchFamily="34" charset="0"/>
              </a:rPr>
              <a:t> </a:t>
            </a:r>
            <a:endParaRPr lang="sv-SE" sz="1200" dirty="0">
              <a:effectLst/>
              <a:latin typeface="Calibri" panose="020F0502020204030204" pitchFamily="34" charset="0"/>
              <a:ea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11</a:t>
            </a:fld>
            <a:endParaRPr lang="sv-SE"/>
          </a:p>
        </p:txBody>
      </p:sp>
    </p:spTree>
    <p:extLst>
      <p:ext uri="{BB962C8B-B14F-4D97-AF65-F5344CB8AC3E}">
        <p14:creationId xmlns:p14="http://schemas.microsoft.com/office/powerpoint/2010/main" val="238222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2" name="Rubrik 1"/>
          <p:cNvSpPr>
            <a:spLocks noGrp="1"/>
          </p:cNvSpPr>
          <p:nvPr>
            <p:ph type="ctrTitle"/>
          </p:nvPr>
        </p:nvSpPr>
        <p:spPr>
          <a:xfrm>
            <a:off x="741501" y="2354400"/>
            <a:ext cx="7668000" cy="2592000"/>
          </a:xfrm>
        </p:spPr>
        <p:txBody>
          <a:bodyPr anchor="t"/>
          <a:lstStyle>
            <a:lvl1pPr algn="l">
              <a:defRPr sz="4400" b="1" i="0" kern="600" baseline="0">
                <a:solidFill>
                  <a:schemeClr val="tx1"/>
                </a:solidFill>
                <a:latin typeface="Arial"/>
                <a:cs typeface="Arial"/>
              </a:defRPr>
            </a:lvl1pPr>
          </a:lstStyle>
          <a:p>
            <a:r>
              <a:rPr lang="sv-SE"/>
              <a:t>Klicka här för att ändra mall för rubrikformat</a:t>
            </a:r>
            <a:endParaRPr lang="sv-SE" dirty="0"/>
          </a:p>
        </p:txBody>
      </p:sp>
      <p:sp>
        <p:nvSpPr>
          <p:cNvPr id="5" name="Platshållare för text 4"/>
          <p:cNvSpPr>
            <a:spLocks noGrp="1"/>
          </p:cNvSpPr>
          <p:nvPr>
            <p:ph type="body" sz="quarter" idx="10"/>
          </p:nvPr>
        </p:nvSpPr>
        <p:spPr>
          <a:xfrm>
            <a:off x="759501" y="5720600"/>
            <a:ext cx="7632000" cy="360000"/>
          </a:xfrm>
        </p:spPr>
        <p:txBody>
          <a:bodyPr anchor="b"/>
          <a:lstStyle>
            <a:lvl1pPr marL="0" indent="0">
              <a:lnSpc>
                <a:spcPct val="80000"/>
              </a:lnSpc>
              <a:spcBef>
                <a:spcPts val="500"/>
              </a:spcBef>
              <a:buNone/>
              <a:defRPr sz="1400" kern="600" cap="none" spc="0">
                <a:solidFill>
                  <a:schemeClr val="tx1"/>
                </a:solidFill>
                <a:latin typeface="Arial"/>
                <a:cs typeface="Arial"/>
              </a:defRPr>
            </a:lvl1pPr>
          </a:lstStyle>
          <a:p>
            <a:pPr lvl="0"/>
            <a:r>
              <a:rPr lang="sv-SE"/>
              <a:t>Redigera format för bakgrundstext</a:t>
            </a:r>
          </a:p>
        </p:txBody>
      </p:sp>
      <p:sp>
        <p:nvSpPr>
          <p:cNvPr id="4" name="Platshållare för text 3"/>
          <p:cNvSpPr>
            <a:spLocks noGrp="1"/>
          </p:cNvSpPr>
          <p:nvPr>
            <p:ph type="body" sz="quarter" idx="11"/>
          </p:nvPr>
        </p:nvSpPr>
        <p:spPr>
          <a:xfrm>
            <a:off x="759501" y="5212800"/>
            <a:ext cx="7632000" cy="507800"/>
          </a:xfrm>
        </p:spPr>
        <p:txBody>
          <a:bodyPr/>
          <a:lstStyle>
            <a:lvl1pPr marL="0" indent="0">
              <a:lnSpc>
                <a:spcPct val="80000"/>
              </a:lnSpc>
              <a:spcBef>
                <a:spcPts val="500"/>
              </a:spcBef>
              <a:buNone/>
              <a:defRPr sz="1800" kern="600" cap="none" spc="0">
                <a:solidFill>
                  <a:schemeClr val="tx1"/>
                </a:solidFill>
                <a:latin typeface="Arial"/>
                <a:cs typeface="Arial"/>
              </a:defRPr>
            </a:lvl1pPr>
            <a:lvl2pPr marL="648000" indent="0">
              <a:buNone/>
              <a:defRPr/>
            </a:lvl2pPr>
            <a:lvl3pPr marL="1224000" indent="0">
              <a:buNone/>
              <a:defRPr/>
            </a:lvl3pPr>
            <a:lvl4pPr marL="1728000" indent="0">
              <a:buNone/>
              <a:defRPr/>
            </a:lvl4pPr>
            <a:lvl5pPr marL="2124000" indent="0">
              <a:buNone/>
              <a:defRPr/>
            </a:lvl5pPr>
          </a:lstStyle>
          <a:p>
            <a:pPr lvl="0"/>
            <a:r>
              <a:rPr lang="sv-SE"/>
              <a:t>Redigera format för bakgrundstext</a:t>
            </a:r>
          </a:p>
        </p:txBody>
      </p:sp>
      <p:sp>
        <p:nvSpPr>
          <p:cNvPr id="6" name="Platshållare för bildnummer 1">
            <a:extLst>
              <a:ext uri="{FF2B5EF4-FFF2-40B4-BE49-F238E27FC236}">
                <a16:creationId xmlns:a16="http://schemas.microsoft.com/office/drawing/2014/main" id="{957A830B-2F49-42D0-9728-9316B014066C}"/>
              </a:ext>
            </a:extLst>
          </p:cNvPr>
          <p:cNvSpPr>
            <a:spLocks noGrp="1"/>
          </p:cNvSpPr>
          <p:nvPr>
            <p:ph type="sldNum" sz="quarter" idx="12"/>
          </p:nvPr>
        </p:nvSpPr>
        <p:spPr/>
        <p:txBody>
          <a:bodyPr/>
          <a:lstStyle>
            <a:lvl1pPr>
              <a:defRPr/>
            </a:lvl1pPr>
          </a:lstStyle>
          <a:p>
            <a:pPr>
              <a:defRPr/>
            </a:pPr>
            <a:fld id="{E9B31021-63E2-4E8F-A866-8903849D8555}" type="slidenum">
              <a:rPr lang="sv-SE"/>
              <a:pPr>
                <a:defRPr/>
              </a:pPr>
              <a:t>‹#›</a:t>
            </a:fld>
            <a:endParaRPr lang="sv-SE"/>
          </a:p>
        </p:txBody>
      </p:sp>
    </p:spTree>
    <p:extLst>
      <p:ext uri="{BB962C8B-B14F-4D97-AF65-F5344CB8AC3E}">
        <p14:creationId xmlns:p14="http://schemas.microsoft.com/office/powerpoint/2010/main" val="139525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F3D2D3BF-9B23-4E1F-BEF8-D9ED8260A5BD}"/>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F0C27927-B04B-4E4C-B25F-2EAE10640F4C}"/>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A60334E5-8316-4BF9-96EE-349486EE9515}"/>
              </a:ext>
            </a:extLst>
          </p:cNvPr>
          <p:cNvSpPr>
            <a:spLocks noGrp="1" noChangeArrowheads="1"/>
          </p:cNvSpPr>
          <p:nvPr>
            <p:ph type="sldNum" sz="quarter" idx="12"/>
          </p:nvPr>
        </p:nvSpPr>
        <p:spPr>
          <a:ln/>
        </p:spPr>
        <p:txBody>
          <a:bodyPr/>
          <a:lstStyle>
            <a:lvl1pPr>
              <a:defRPr/>
            </a:lvl1pPr>
          </a:lstStyle>
          <a:p>
            <a:fld id="{0D70CA4A-90C1-4BCE-B371-1D18CEB4CCD4}" type="slidenum">
              <a:rPr lang="sv-SE" altLang="sv-SE"/>
              <a:pPr/>
              <a:t>‹#›</a:t>
            </a:fld>
            <a:endParaRPr lang="sv-SE" altLang="sv-SE"/>
          </a:p>
        </p:txBody>
      </p:sp>
    </p:spTree>
    <p:extLst>
      <p:ext uri="{BB962C8B-B14F-4D97-AF65-F5344CB8AC3E}">
        <p14:creationId xmlns:p14="http://schemas.microsoft.com/office/powerpoint/2010/main" val="54406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021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fld id="{722493AF-A269-4A74-91CC-941897EDC6A8}" type="datetime4">
              <a:rPr lang="sv-SE" smtClean="0"/>
              <a:pPr/>
              <a:t>8 september 2022</a:t>
            </a:fld>
            <a:endParaRPr lang="sv-SE"/>
          </a:p>
        </p:txBody>
      </p:sp>
      <p:sp>
        <p:nvSpPr>
          <p:cNvPr id="6" name="Platshållare för sidfot 5"/>
          <p:cNvSpPr>
            <a:spLocks noGrp="1"/>
          </p:cNvSpPr>
          <p:nvPr>
            <p:ph type="ftr" sz="quarter" idx="11"/>
          </p:nvPr>
        </p:nvSpPr>
        <p:spPr/>
        <p:txBody>
          <a:bodyPr/>
          <a:lstStyle>
            <a:lvl1pPr>
              <a:defRPr/>
            </a:lvl1pPr>
          </a:lstStyle>
          <a:p>
            <a:r>
              <a:rPr lang="sv-SE"/>
              <a:t>Namn Efternamn</a:t>
            </a:r>
          </a:p>
        </p:txBody>
      </p:sp>
      <p:sp>
        <p:nvSpPr>
          <p:cNvPr id="7" name="Platshållare för bildnummer 6"/>
          <p:cNvSpPr>
            <a:spLocks noGrp="1"/>
          </p:cNvSpPr>
          <p:nvPr>
            <p:ph type="sldNum" sz="quarter" idx="12"/>
          </p:nvPr>
        </p:nvSpPr>
        <p:spPr/>
        <p:txBody>
          <a:bodyPr/>
          <a:lstStyle>
            <a:lvl1pPr>
              <a:defRPr/>
            </a:lvl1pPr>
          </a:lstStyle>
          <a:p>
            <a:fld id="{719C98C6-00F0-4387-A9BA-FB521E0564CA}" type="slidenum">
              <a:rPr lang="sv-SE"/>
              <a:pPr/>
              <a:t>‹#›</a:t>
            </a:fld>
            <a:endParaRPr lang="sv-SE"/>
          </a:p>
        </p:txBody>
      </p:sp>
    </p:spTree>
    <p:extLst>
      <p:ext uri="{BB962C8B-B14F-4D97-AF65-F5344CB8AC3E}">
        <p14:creationId xmlns:p14="http://schemas.microsoft.com/office/powerpoint/2010/main" val="348772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lista">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41363" y="1375875"/>
            <a:ext cx="7632000" cy="4921200"/>
          </a:xfr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741363" y="164651"/>
            <a:ext cx="7667625" cy="1057394"/>
          </a:xfrm>
        </p:spPr>
        <p:txBody>
          <a:bodyPr/>
          <a:lstStyle/>
          <a:p>
            <a:r>
              <a:rPr lang="sv-SE"/>
              <a:t>Klicka här för att ändra mall för rubrikformat</a:t>
            </a:r>
            <a:endParaRPr lang="sv-SE" dirty="0"/>
          </a:p>
        </p:txBody>
      </p:sp>
      <p:sp>
        <p:nvSpPr>
          <p:cNvPr id="4" name="Platshållare för bildnummer 1">
            <a:extLst>
              <a:ext uri="{FF2B5EF4-FFF2-40B4-BE49-F238E27FC236}">
                <a16:creationId xmlns:a16="http://schemas.microsoft.com/office/drawing/2014/main" id="{6670D559-B269-4204-AEF7-E671A383E083}"/>
              </a:ext>
            </a:extLst>
          </p:cNvPr>
          <p:cNvSpPr>
            <a:spLocks noGrp="1"/>
          </p:cNvSpPr>
          <p:nvPr>
            <p:ph type="sldNum" sz="quarter" idx="10"/>
          </p:nvPr>
        </p:nvSpPr>
        <p:spPr/>
        <p:txBody>
          <a:bodyPr/>
          <a:lstStyle>
            <a:lvl1pPr>
              <a:defRPr/>
            </a:lvl1pPr>
          </a:lstStyle>
          <a:p>
            <a:pPr>
              <a:defRPr/>
            </a:pPr>
            <a:fld id="{14F20D34-86C5-413C-B104-3CE529C5079F}" type="slidenum">
              <a:rPr lang="sv-SE"/>
              <a:pPr>
                <a:defRPr/>
              </a:pPr>
              <a:t>‹#›</a:t>
            </a:fld>
            <a:endParaRPr lang="sv-SE"/>
          </a:p>
        </p:txBody>
      </p:sp>
    </p:spTree>
    <p:extLst>
      <p:ext uri="{BB962C8B-B14F-4D97-AF65-F5344CB8AC3E}">
        <p14:creationId xmlns:p14="http://schemas.microsoft.com/office/powerpoint/2010/main" val="324634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bildnummer 1">
            <a:extLst>
              <a:ext uri="{FF2B5EF4-FFF2-40B4-BE49-F238E27FC236}">
                <a16:creationId xmlns:a16="http://schemas.microsoft.com/office/drawing/2014/main" id="{77B51306-AE6B-4145-B03C-7C75FAA60A73}"/>
              </a:ext>
            </a:extLst>
          </p:cNvPr>
          <p:cNvSpPr>
            <a:spLocks noGrp="1"/>
          </p:cNvSpPr>
          <p:nvPr>
            <p:ph type="sldNum" sz="quarter" idx="10"/>
          </p:nvPr>
        </p:nvSpPr>
        <p:spPr/>
        <p:txBody>
          <a:bodyPr/>
          <a:lstStyle>
            <a:lvl1pPr>
              <a:defRPr/>
            </a:lvl1pPr>
          </a:lstStyle>
          <a:p>
            <a:pPr>
              <a:defRPr/>
            </a:pPr>
            <a:fld id="{EF353F3C-38B4-4D67-ACEA-58E06502EABE}" type="slidenum">
              <a:rPr lang="sv-SE"/>
              <a:pPr>
                <a:defRPr/>
              </a:pPr>
              <a:t>‹#›</a:t>
            </a:fld>
            <a:endParaRPr lang="sv-SE"/>
          </a:p>
        </p:txBody>
      </p:sp>
    </p:spTree>
    <p:extLst>
      <p:ext uri="{BB962C8B-B14F-4D97-AF65-F5344CB8AC3E}">
        <p14:creationId xmlns:p14="http://schemas.microsoft.com/office/powerpoint/2010/main" val="362882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2" name="Rubrik 1"/>
          <p:cNvSpPr>
            <a:spLocks noGrp="1"/>
          </p:cNvSpPr>
          <p:nvPr>
            <p:ph type="title"/>
          </p:nvPr>
        </p:nvSpPr>
        <p:spPr>
          <a:xfrm>
            <a:off x="741600" y="2354400"/>
            <a:ext cx="7668000" cy="2592000"/>
          </a:xfrm>
        </p:spPr>
        <p:txBody>
          <a:bodyPr anchor="t"/>
          <a:lstStyle>
            <a:lvl1pPr algn="l">
              <a:defRPr sz="4400" b="1" i="0" kern="600" cap="none" baseline="0">
                <a:solidFill>
                  <a:schemeClr val="tx1"/>
                </a:solidFill>
                <a:latin typeface="Arial"/>
                <a:cs typeface="Arial"/>
              </a:defRPr>
            </a:lvl1pPr>
          </a:lstStyle>
          <a:p>
            <a:r>
              <a:rPr lang="sv-SE"/>
              <a:t>Klicka här för att ändra mall för rubrikformat</a:t>
            </a:r>
            <a:endParaRPr lang="sv-SE" dirty="0"/>
          </a:p>
        </p:txBody>
      </p:sp>
      <p:sp>
        <p:nvSpPr>
          <p:cNvPr id="3" name="Platshållare för bildnummer 1">
            <a:extLst>
              <a:ext uri="{FF2B5EF4-FFF2-40B4-BE49-F238E27FC236}">
                <a16:creationId xmlns:a16="http://schemas.microsoft.com/office/drawing/2014/main" id="{868D754E-15A1-40F5-A42F-A43833CEAE36}"/>
              </a:ext>
            </a:extLst>
          </p:cNvPr>
          <p:cNvSpPr>
            <a:spLocks noGrp="1"/>
          </p:cNvSpPr>
          <p:nvPr>
            <p:ph type="sldNum" sz="quarter" idx="10"/>
          </p:nvPr>
        </p:nvSpPr>
        <p:spPr/>
        <p:txBody>
          <a:bodyPr/>
          <a:lstStyle>
            <a:lvl1pPr>
              <a:defRPr/>
            </a:lvl1pPr>
          </a:lstStyle>
          <a:p>
            <a:pPr>
              <a:defRPr/>
            </a:pPr>
            <a:fld id="{89876A52-9EFB-46C3-BB5E-9FEA21BB30F6}" type="slidenum">
              <a:rPr lang="sv-SE"/>
              <a:pPr>
                <a:defRPr/>
              </a:pPr>
              <a:t>‹#›</a:t>
            </a:fld>
            <a:endParaRPr lang="sv-SE"/>
          </a:p>
        </p:txBody>
      </p:sp>
    </p:spTree>
    <p:extLst>
      <p:ext uri="{BB962C8B-B14F-4D97-AF65-F5344CB8AC3E}">
        <p14:creationId xmlns:p14="http://schemas.microsoft.com/office/powerpoint/2010/main" val="359838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9" name="Platshållare för innehåll 2"/>
          <p:cNvSpPr>
            <a:spLocks noGrp="1"/>
          </p:cNvSpPr>
          <p:nvPr>
            <p:ph idx="1"/>
          </p:nvPr>
        </p:nvSpPr>
        <p:spPr>
          <a:xfrm>
            <a:off x="2303536" y="1392964"/>
            <a:ext cx="6084000" cy="4839916"/>
          </a:xfrm>
        </p:spPr>
        <p:txBody>
          <a:bodyPr/>
          <a:lstStyle>
            <a:lvl1pPr marL="0" indent="0">
              <a:lnSpc>
                <a:spcPct val="100000"/>
              </a:lnSpc>
              <a:spcBef>
                <a:spcPts val="0"/>
              </a:spcBef>
              <a:spcAft>
                <a:spcPts val="1000"/>
              </a:spcAft>
              <a:buFont typeface="+mj-lt"/>
              <a:buNone/>
              <a:defRPr sz="1400" kern="800" cap="none" spc="0">
                <a:solidFill>
                  <a:schemeClr val="tx1"/>
                </a:solidFill>
                <a:latin typeface="Arial"/>
                <a:cs typeface="Arial"/>
              </a:defRPr>
            </a:lvl1pPr>
            <a:lvl2pPr marL="414000" indent="0">
              <a:buFont typeface="+mj-lt"/>
              <a:buNone/>
              <a:defRPr kern="1200" cap="small" spc="100">
                <a:solidFill>
                  <a:schemeClr val="accent2"/>
                </a:solidFill>
                <a:latin typeface="Trade Gothic LT Std Bold No. 2"/>
              </a:defRPr>
            </a:lvl2pPr>
            <a:lvl3pPr marL="792000" indent="0">
              <a:buFont typeface="+mj-lt"/>
              <a:buNone/>
              <a:defRPr kern="1200" cap="small" spc="100">
                <a:solidFill>
                  <a:schemeClr val="accent2"/>
                </a:solidFill>
                <a:latin typeface="Trade Gothic LT Std Bold No. 2"/>
              </a:defRPr>
            </a:lvl3pPr>
            <a:lvl4pPr marL="1116000" indent="0">
              <a:buFont typeface="+mj-lt"/>
              <a:buNone/>
              <a:defRPr kern="1200" cap="small" spc="100">
                <a:solidFill>
                  <a:schemeClr val="accent2"/>
                </a:solidFill>
                <a:latin typeface="Trade Gothic LT Std Bold No. 2"/>
              </a:defRPr>
            </a:lvl4pPr>
            <a:lvl5pPr marL="1404000" indent="0">
              <a:buFont typeface="+mj-lt"/>
              <a:buNone/>
              <a:defRPr kern="1200" cap="small" spc="100">
                <a:solidFill>
                  <a:schemeClr val="accent2"/>
                </a:solidFill>
                <a:latin typeface="Trade Gothic LT Std Bold No. 2"/>
              </a:defRPr>
            </a:lvl5pPr>
          </a:lstStyle>
          <a:p>
            <a:pPr lvl="0"/>
            <a:r>
              <a:rPr lang="sv-SE"/>
              <a:t>Redigera format för bakgrundstext</a:t>
            </a:r>
          </a:p>
        </p:txBody>
      </p:sp>
      <p:sp>
        <p:nvSpPr>
          <p:cNvPr id="3" name="Platshållare för text 2"/>
          <p:cNvSpPr>
            <a:spLocks noGrp="1"/>
          </p:cNvSpPr>
          <p:nvPr>
            <p:ph type="body" sz="quarter" idx="10"/>
          </p:nvPr>
        </p:nvSpPr>
        <p:spPr>
          <a:xfrm>
            <a:off x="741363" y="1392964"/>
            <a:ext cx="1260000" cy="4839916"/>
          </a:xfrm>
        </p:spPr>
        <p:txBody>
          <a:bodyPr/>
          <a:lstStyle>
            <a:lvl1pPr marL="0" indent="0">
              <a:lnSpc>
                <a:spcPct val="100000"/>
              </a:lnSpc>
              <a:spcBef>
                <a:spcPts val="0"/>
              </a:spcBef>
              <a:spcAft>
                <a:spcPts val="1000"/>
              </a:spcAft>
              <a:buNone/>
              <a:defRPr sz="1400" kern="500" cap="none" spc="0" baseline="0">
                <a:solidFill>
                  <a:srgbClr val="003D58"/>
                </a:solidFill>
                <a:latin typeface="Arial"/>
                <a:cs typeface="Arial"/>
              </a:defRPr>
            </a:lvl1pPr>
            <a:lvl2pPr marL="648000" indent="0">
              <a:buNone/>
              <a:defRPr sz="1000" kern="600" cap="small" baseline="0">
                <a:solidFill>
                  <a:schemeClr val="accent2"/>
                </a:solidFill>
                <a:latin typeface="Trade Gothic LT Std Bold No. 2"/>
              </a:defRPr>
            </a:lvl2pPr>
            <a:lvl3pPr marL="1224000" indent="0">
              <a:buNone/>
              <a:defRPr sz="1000" kern="600" cap="small" baseline="0">
                <a:solidFill>
                  <a:schemeClr val="accent2"/>
                </a:solidFill>
                <a:latin typeface="Trade Gothic LT Std Bold No. 2"/>
              </a:defRPr>
            </a:lvl3pPr>
            <a:lvl4pPr marL="1728000" indent="0">
              <a:buNone/>
              <a:defRPr sz="1000" kern="600" cap="small" baseline="0">
                <a:solidFill>
                  <a:schemeClr val="accent2"/>
                </a:solidFill>
                <a:latin typeface="Trade Gothic LT Std Bold No. 2"/>
              </a:defRPr>
            </a:lvl4pPr>
            <a:lvl5pPr marL="2124000" indent="0">
              <a:buNone/>
              <a:defRPr sz="1000" kern="600" cap="small" baseline="0">
                <a:solidFill>
                  <a:schemeClr val="accent2"/>
                </a:solidFill>
                <a:latin typeface="Trade Gothic LT Std Bold No. 2"/>
              </a:defRPr>
            </a:lvl5pPr>
          </a:lstStyle>
          <a:p>
            <a:pPr lvl="0"/>
            <a:r>
              <a:rPr lang="sv-SE"/>
              <a:t>Redigera format för bakgrundstext</a:t>
            </a:r>
          </a:p>
        </p:txBody>
      </p:sp>
      <p:sp>
        <p:nvSpPr>
          <p:cNvPr id="2" name="Rubrik 1"/>
          <p:cNvSpPr>
            <a:spLocks noGrp="1"/>
          </p:cNvSpPr>
          <p:nvPr>
            <p:ph type="title"/>
          </p:nvPr>
        </p:nvSpPr>
        <p:spPr>
          <a:xfrm>
            <a:off x="741363" y="164651"/>
            <a:ext cx="7667625" cy="1057394"/>
          </a:xfrm>
        </p:spPr>
        <p:txBody>
          <a:bodyPr/>
          <a:lstStyle/>
          <a:p>
            <a:r>
              <a:rPr lang="sv-SE"/>
              <a:t>Klicka här för att ändra mall för rubrikformat</a:t>
            </a:r>
            <a:endParaRPr lang="sv-SE" dirty="0"/>
          </a:p>
        </p:txBody>
      </p:sp>
      <p:sp>
        <p:nvSpPr>
          <p:cNvPr id="5" name="Platshållare för bildnummer 1">
            <a:extLst>
              <a:ext uri="{FF2B5EF4-FFF2-40B4-BE49-F238E27FC236}">
                <a16:creationId xmlns:a16="http://schemas.microsoft.com/office/drawing/2014/main" id="{6B1F8D52-2FB3-4E61-88DB-07652E0B120C}"/>
              </a:ext>
            </a:extLst>
          </p:cNvPr>
          <p:cNvSpPr>
            <a:spLocks noGrp="1"/>
          </p:cNvSpPr>
          <p:nvPr>
            <p:ph type="sldNum" sz="quarter" idx="11"/>
          </p:nvPr>
        </p:nvSpPr>
        <p:spPr/>
        <p:txBody>
          <a:bodyPr/>
          <a:lstStyle>
            <a:lvl1pPr>
              <a:defRPr/>
            </a:lvl1pPr>
          </a:lstStyle>
          <a:p>
            <a:pPr>
              <a:defRPr/>
            </a:pPr>
            <a:fld id="{FCEFC549-DCBD-420D-A8FE-16B5F7FC2803}" type="slidenum">
              <a:rPr lang="sv-SE"/>
              <a:pPr>
                <a:defRPr/>
              </a:pPr>
              <a:t>‹#›</a:t>
            </a:fld>
            <a:endParaRPr lang="sv-SE"/>
          </a:p>
        </p:txBody>
      </p:sp>
    </p:spTree>
    <p:extLst>
      <p:ext uri="{BB962C8B-B14F-4D97-AF65-F5344CB8AC3E}">
        <p14:creationId xmlns:p14="http://schemas.microsoft.com/office/powerpoint/2010/main" val="3057445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lista">
    <p:spTree>
      <p:nvGrpSpPr>
        <p:cNvPr id="1" name=""/>
        <p:cNvGrpSpPr/>
        <p:nvPr/>
      </p:nvGrpSpPr>
      <p:grpSpPr>
        <a:xfrm>
          <a:off x="0" y="0"/>
          <a:ext cx="0" cy="0"/>
          <a:chOff x="0" y="0"/>
          <a:chExt cx="0" cy="0"/>
        </a:xfrm>
      </p:grpSpPr>
      <p:sp>
        <p:nvSpPr>
          <p:cNvPr id="4" name="Platshållare för innehåll 3"/>
          <p:cNvSpPr>
            <a:spLocks noGrp="1"/>
          </p:cNvSpPr>
          <p:nvPr>
            <p:ph sz="quarter" idx="12"/>
          </p:nvPr>
        </p:nvSpPr>
        <p:spPr>
          <a:xfrm>
            <a:off x="741363" y="1367328"/>
            <a:ext cx="3708000" cy="4746310"/>
          </a:xfrm>
        </p:spPr>
        <p:txBody>
          <a:bodyPr/>
          <a:lstStyle>
            <a:lvl1pPr marL="360000" indent="-360000">
              <a:spcBef>
                <a:spcPts val="1000"/>
              </a:spcBef>
              <a:defRPr sz="2000" baseline="0">
                <a:solidFill>
                  <a:schemeClr val="tx1"/>
                </a:solidFill>
              </a:defRPr>
            </a:lvl1pPr>
            <a:lvl2pPr marL="864000" indent="-360000">
              <a:spcBef>
                <a:spcPts val="800"/>
              </a:spcBef>
              <a:defRPr sz="1600">
                <a:solidFill>
                  <a:schemeClr val="tx1"/>
                </a:solidFill>
              </a:defRPr>
            </a:lvl2pPr>
            <a:lvl3pPr marL="1152000" indent="-288000">
              <a:spcBef>
                <a:spcPts val="800"/>
              </a:spcBef>
              <a:defRPr sz="1400" baseline="0">
                <a:solidFill>
                  <a:schemeClr val="tx1"/>
                </a:solidFill>
              </a:defRPr>
            </a:lvl3pPr>
            <a:lvl4pPr marL="1476000" indent="-288000">
              <a:spcBef>
                <a:spcPts val="600"/>
              </a:spcBef>
              <a:defRPr sz="1200" baseline="0">
                <a:solidFill>
                  <a:schemeClr val="tx1"/>
                </a:solidFill>
              </a:defRPr>
            </a:lvl4pPr>
            <a:lvl5pPr marL="1692000" indent="-216000">
              <a:spcBef>
                <a:spcPts val="600"/>
              </a:spcBef>
              <a:defRPr sz="1000" baseline="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innehåll 2"/>
          <p:cNvSpPr>
            <a:spLocks noGrp="1"/>
          </p:cNvSpPr>
          <p:nvPr>
            <p:ph sz="half" idx="10"/>
          </p:nvPr>
        </p:nvSpPr>
        <p:spPr>
          <a:xfrm>
            <a:off x="4683600" y="1367328"/>
            <a:ext cx="3708000" cy="4746310"/>
          </a:xfrm>
        </p:spPr>
        <p:txBody>
          <a:bodyPr/>
          <a:lstStyle>
            <a:lvl1pPr marL="360000" indent="-360000">
              <a:spcBef>
                <a:spcPts val="1000"/>
              </a:spcBef>
              <a:defRPr sz="2000">
                <a:solidFill>
                  <a:schemeClr val="tx1"/>
                </a:solidFill>
              </a:defRPr>
            </a:lvl1pPr>
            <a:lvl2pPr marL="864000" indent="-360000">
              <a:spcBef>
                <a:spcPts val="800"/>
              </a:spcBef>
              <a:defRPr sz="1600" baseline="0">
                <a:solidFill>
                  <a:schemeClr val="tx1"/>
                </a:solidFill>
              </a:defRPr>
            </a:lvl2pPr>
            <a:lvl3pPr marL="1152000" indent="-288000">
              <a:spcBef>
                <a:spcPts val="800"/>
              </a:spcBef>
              <a:defRPr sz="1400" baseline="0">
                <a:solidFill>
                  <a:schemeClr val="tx1"/>
                </a:solidFill>
              </a:defRPr>
            </a:lvl3pPr>
            <a:lvl4pPr marL="1476000" indent="-288000">
              <a:spcBef>
                <a:spcPts val="600"/>
              </a:spcBef>
              <a:defRPr sz="1200">
                <a:solidFill>
                  <a:schemeClr val="tx1"/>
                </a:solidFill>
              </a:defRPr>
            </a:lvl4pPr>
            <a:lvl5pPr marL="1692000" indent="-216000">
              <a:spcBef>
                <a:spcPts val="600"/>
              </a:spcBef>
              <a:defRPr sz="1000" baseline="0">
                <a:solidFill>
                  <a:schemeClr val="tx1"/>
                </a:solidFill>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741363" y="164651"/>
            <a:ext cx="7667625" cy="1057394"/>
          </a:xfrm>
        </p:spPr>
        <p:txBody>
          <a:bodyPr/>
          <a:lstStyle/>
          <a:p>
            <a:r>
              <a:rPr lang="sv-SE"/>
              <a:t>Klicka här för att ändra mall för rubrikformat</a:t>
            </a:r>
          </a:p>
        </p:txBody>
      </p:sp>
      <p:sp>
        <p:nvSpPr>
          <p:cNvPr id="5" name="Platshållare för bildnummer 1">
            <a:extLst>
              <a:ext uri="{FF2B5EF4-FFF2-40B4-BE49-F238E27FC236}">
                <a16:creationId xmlns:a16="http://schemas.microsoft.com/office/drawing/2014/main" id="{912A0D5A-9B53-41B5-B1AE-987B74FC6808}"/>
              </a:ext>
            </a:extLst>
          </p:cNvPr>
          <p:cNvSpPr>
            <a:spLocks noGrp="1"/>
          </p:cNvSpPr>
          <p:nvPr>
            <p:ph type="sldNum" sz="quarter" idx="13"/>
          </p:nvPr>
        </p:nvSpPr>
        <p:spPr/>
        <p:txBody>
          <a:bodyPr/>
          <a:lstStyle>
            <a:lvl1pPr>
              <a:defRPr/>
            </a:lvl1pPr>
          </a:lstStyle>
          <a:p>
            <a:pPr>
              <a:defRPr/>
            </a:pPr>
            <a:fld id="{6F123757-C0DE-463D-84F2-1FB05A49E651}" type="slidenum">
              <a:rPr lang="sv-SE"/>
              <a:pPr>
                <a:defRPr/>
              </a:pPr>
              <a:t>‹#›</a:t>
            </a:fld>
            <a:endParaRPr lang="sv-SE"/>
          </a:p>
        </p:txBody>
      </p:sp>
    </p:spTree>
    <p:extLst>
      <p:ext uri="{BB962C8B-B14F-4D97-AF65-F5344CB8AC3E}">
        <p14:creationId xmlns:p14="http://schemas.microsoft.com/office/powerpoint/2010/main" val="135835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bildnummer 1">
            <a:extLst>
              <a:ext uri="{FF2B5EF4-FFF2-40B4-BE49-F238E27FC236}">
                <a16:creationId xmlns:a16="http://schemas.microsoft.com/office/drawing/2014/main" id="{FF00DC07-C9C6-483B-B736-ABE1F7DD322E}"/>
              </a:ext>
            </a:extLst>
          </p:cNvPr>
          <p:cNvSpPr>
            <a:spLocks noGrp="1"/>
          </p:cNvSpPr>
          <p:nvPr>
            <p:ph type="sldNum" sz="quarter" idx="10"/>
          </p:nvPr>
        </p:nvSpPr>
        <p:spPr/>
        <p:txBody>
          <a:bodyPr/>
          <a:lstStyle>
            <a:lvl1pPr>
              <a:defRPr/>
            </a:lvl1pPr>
          </a:lstStyle>
          <a:p>
            <a:pPr>
              <a:defRPr/>
            </a:pPr>
            <a:fld id="{FF693EDF-502A-4A2D-8F73-CC3DEAE1A2E5}" type="slidenum">
              <a:rPr lang="sv-SE"/>
              <a:pPr>
                <a:defRPr/>
              </a:pPr>
              <a:t>‹#›</a:t>
            </a:fld>
            <a:endParaRPr lang="sv-SE"/>
          </a:p>
        </p:txBody>
      </p:sp>
    </p:spTree>
    <p:extLst>
      <p:ext uri="{BB962C8B-B14F-4D97-AF65-F5344CB8AC3E}">
        <p14:creationId xmlns:p14="http://schemas.microsoft.com/office/powerpoint/2010/main" val="257913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A966BC1-7BF2-4605-A383-958CD4FC1C38}"/>
              </a:ext>
            </a:extLst>
          </p:cNvPr>
          <p:cNvSpPr>
            <a:spLocks noGrp="1"/>
          </p:cNvSpPr>
          <p:nvPr>
            <p:ph type="sldNum" sz="quarter" idx="10"/>
          </p:nvPr>
        </p:nvSpPr>
        <p:spPr/>
        <p:txBody>
          <a:bodyPr/>
          <a:lstStyle>
            <a:lvl1pPr>
              <a:defRPr/>
            </a:lvl1pPr>
          </a:lstStyle>
          <a:p>
            <a:pPr>
              <a:defRPr/>
            </a:pPr>
            <a:fld id="{86EC774C-9221-40DF-B7FF-E8834FB12F7C}" type="slidenum">
              <a:rPr lang="sv-SE"/>
              <a:pPr>
                <a:defRPr/>
              </a:pPr>
              <a:t>‹#›</a:t>
            </a:fld>
            <a:endParaRPr lang="sv-SE"/>
          </a:p>
        </p:txBody>
      </p:sp>
    </p:spTree>
    <p:extLst>
      <p:ext uri="{BB962C8B-B14F-4D97-AF65-F5344CB8AC3E}">
        <p14:creationId xmlns:p14="http://schemas.microsoft.com/office/powerpoint/2010/main" val="67504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Helt ren">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B549F5B-8A30-4968-B429-F3BEED6B6C48}"/>
              </a:ext>
            </a:extLst>
          </p:cNvPr>
          <p:cNvSpPr>
            <a:spLocks noGrp="1"/>
          </p:cNvSpPr>
          <p:nvPr>
            <p:ph type="sldNum" sz="quarter" idx="10"/>
          </p:nvPr>
        </p:nvSpPr>
        <p:spPr/>
        <p:txBody>
          <a:bodyPr/>
          <a:lstStyle>
            <a:lvl1pPr>
              <a:defRPr/>
            </a:lvl1pPr>
          </a:lstStyle>
          <a:p>
            <a:pPr>
              <a:defRPr/>
            </a:pPr>
            <a:fld id="{3D5DB1C3-22EA-4B50-95AD-3A515C9EAD87}" type="slidenum">
              <a:rPr lang="sv-SE"/>
              <a:pPr>
                <a:defRPr/>
              </a:pPr>
              <a:t>‹#›</a:t>
            </a:fld>
            <a:endParaRPr lang="sv-SE"/>
          </a:p>
        </p:txBody>
      </p:sp>
    </p:spTree>
    <p:extLst>
      <p:ext uri="{BB962C8B-B14F-4D97-AF65-F5344CB8AC3E}">
        <p14:creationId xmlns:p14="http://schemas.microsoft.com/office/powerpoint/2010/main" val="333681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EB290670-9755-413F-8119-7709279E8271}"/>
              </a:ext>
            </a:extLst>
          </p:cNvPr>
          <p:cNvSpPr>
            <a:spLocks noGrp="1"/>
          </p:cNvSpPr>
          <p:nvPr>
            <p:ph type="title"/>
          </p:nvPr>
        </p:nvSpPr>
        <p:spPr bwMode="auto">
          <a:xfrm>
            <a:off x="741363" y="165100"/>
            <a:ext cx="76676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sv-SE" altLang="sv-SE"/>
              <a:t>Klicka här för att ändra format</a:t>
            </a:r>
          </a:p>
        </p:txBody>
      </p:sp>
      <p:sp>
        <p:nvSpPr>
          <p:cNvPr id="1027" name="Platshållare för text 2">
            <a:extLst>
              <a:ext uri="{FF2B5EF4-FFF2-40B4-BE49-F238E27FC236}">
                <a16:creationId xmlns:a16="http://schemas.microsoft.com/office/drawing/2014/main" id="{AF2C88A6-2D58-43D2-9C6C-0806BA58DD23}"/>
              </a:ext>
            </a:extLst>
          </p:cNvPr>
          <p:cNvSpPr>
            <a:spLocks noGrp="1"/>
          </p:cNvSpPr>
          <p:nvPr>
            <p:ph type="body" idx="1"/>
          </p:nvPr>
        </p:nvSpPr>
        <p:spPr bwMode="auto">
          <a:xfrm>
            <a:off x="741363" y="1376363"/>
            <a:ext cx="763270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2" name="Platshållare för bildnummer 1">
            <a:extLst>
              <a:ext uri="{FF2B5EF4-FFF2-40B4-BE49-F238E27FC236}">
                <a16:creationId xmlns:a16="http://schemas.microsoft.com/office/drawing/2014/main" id="{10A4CD1A-2BA3-497D-90FD-1CD7380A7DB7}"/>
              </a:ext>
            </a:extLst>
          </p:cNvPr>
          <p:cNvSpPr>
            <a:spLocks noGrp="1"/>
          </p:cNvSpPr>
          <p:nvPr>
            <p:ph type="sldNum" sz="quarter" idx="4"/>
          </p:nvPr>
        </p:nvSpPr>
        <p:spPr>
          <a:xfrm>
            <a:off x="4368800" y="6356350"/>
            <a:ext cx="406400" cy="365125"/>
          </a:xfrm>
          <a:prstGeom prst="rect">
            <a:avLst/>
          </a:prstGeom>
        </p:spPr>
        <p:txBody>
          <a:bodyPr vert="horz" lIns="91440" tIns="45720" rIns="91440" bIns="45720" rtlCol="0" anchor="ctr"/>
          <a:lstStyle>
            <a:lvl1pPr algn="r" eaLnBrk="1" hangingPunct="1">
              <a:defRPr sz="1100">
                <a:solidFill>
                  <a:schemeClr val="tx1">
                    <a:tint val="75000"/>
                  </a:schemeClr>
                </a:solidFill>
              </a:defRPr>
            </a:lvl1pPr>
          </a:lstStyle>
          <a:p>
            <a:pPr>
              <a:defRPr/>
            </a:pPr>
            <a:fld id="{2504E304-8C70-4D03-95CD-DE781349F2AF}" type="slidenum">
              <a:rPr lang="sv-SE"/>
              <a:pPr>
                <a:defRPr/>
              </a:pPr>
              <a:t>‹#›</a:t>
            </a:fld>
            <a:endParaRPr lang="sv-SE"/>
          </a:p>
        </p:txBody>
      </p:sp>
      <p:pic>
        <p:nvPicPr>
          <p:cNvPr id="1029" name="Bildobjekt 5">
            <a:extLst>
              <a:ext uri="{FF2B5EF4-FFF2-40B4-BE49-F238E27FC236}">
                <a16:creationId xmlns:a16="http://schemas.microsoft.com/office/drawing/2014/main" id="{C5D72137-B999-4A91-9DBD-F847A2E4EEBC}"/>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929438" y="6424613"/>
            <a:ext cx="10795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Bildobjekt 5" descr="Danderyd_logo_50mm_CMYK_devis_linje-01.png">
            <a:extLst>
              <a:ext uri="{FF2B5EF4-FFF2-40B4-BE49-F238E27FC236}">
                <a16:creationId xmlns:a16="http://schemas.microsoft.com/office/drawing/2014/main" id="{A972041E-0440-4BF4-A116-86257A3CDA59}"/>
              </a:ext>
            </a:extLst>
          </p:cNvPr>
          <p:cNvPicPr>
            <a:picLocks noChangeAspect="1"/>
          </p:cNvPicPr>
          <p:nvPr/>
        </p:nvPicPr>
        <p:blipFill>
          <a:blip r:embed="rId14">
            <a:extLst>
              <a:ext uri="{28A0092B-C50C-407E-A947-70E740481C1C}">
                <a14:useLocalDpi xmlns:a14="http://schemas.microsoft.com/office/drawing/2010/main" val="0"/>
              </a:ext>
            </a:extLst>
          </a:blip>
          <a:srcRect r="66585"/>
          <a:stretch>
            <a:fillRect/>
          </a:stretch>
        </p:blipFill>
        <p:spPr bwMode="auto">
          <a:xfrm>
            <a:off x="631825" y="6184900"/>
            <a:ext cx="157003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457200" rtl="0" eaLnBrk="1" fontAlgn="base" hangingPunct="1">
        <a:lnSpc>
          <a:spcPct val="90000"/>
        </a:lnSpc>
        <a:spcBef>
          <a:spcPct val="0"/>
        </a:spcBef>
        <a:spcAft>
          <a:spcPct val="0"/>
        </a:spcAft>
        <a:defRPr sz="3400" b="1" kern="1200">
          <a:solidFill>
            <a:schemeClr val="tx1"/>
          </a:solidFill>
          <a:latin typeface="Arial"/>
          <a:ea typeface="+mj-ea"/>
          <a:cs typeface="Arial"/>
        </a:defRPr>
      </a:lvl1pPr>
      <a:lvl2pPr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2pPr>
      <a:lvl3pPr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3pPr>
      <a:lvl4pPr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4pPr>
      <a:lvl5pPr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5pPr>
      <a:lvl6pPr marL="457200"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6pPr>
      <a:lvl7pPr marL="914400"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7pPr>
      <a:lvl8pPr marL="1371600"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8pPr>
      <a:lvl9pPr marL="1828800"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9pPr>
    </p:titleStyle>
    <p:bodyStyle>
      <a:lvl1pPr marL="358775" indent="-358775" algn="l" defTabSz="457200" rtl="0" eaLnBrk="1" fontAlgn="base" hangingPunct="1">
        <a:spcBef>
          <a:spcPts val="1500"/>
        </a:spcBef>
        <a:spcAft>
          <a:spcPct val="0"/>
        </a:spcAft>
        <a:buClr>
          <a:srgbClr val="C8D6DF"/>
        </a:buClr>
        <a:buSzPct val="126000"/>
        <a:buFont typeface="Arial" panose="020B0604020202020204" pitchFamily="34" charset="0"/>
        <a:buChar char="•"/>
        <a:defRPr sz="2000" kern="1200">
          <a:solidFill>
            <a:schemeClr val="tx1"/>
          </a:solidFill>
          <a:latin typeface="Arial"/>
          <a:ea typeface="+mn-ea"/>
          <a:cs typeface="Arial"/>
        </a:defRPr>
      </a:lvl1pPr>
      <a:lvl2pPr marL="682625" indent="-287338" algn="l" defTabSz="457200" rtl="0" eaLnBrk="1" fontAlgn="base" hangingPunct="1">
        <a:spcBef>
          <a:spcPts val="800"/>
        </a:spcBef>
        <a:spcAft>
          <a:spcPct val="0"/>
        </a:spcAft>
        <a:buClr>
          <a:srgbClr val="C8D6DF"/>
        </a:buClr>
        <a:buSzPct val="126000"/>
        <a:buFont typeface="Arial" panose="020B0604020202020204" pitchFamily="34" charset="0"/>
        <a:buChar char="•"/>
        <a:defRPr sz="1600" kern="1200">
          <a:solidFill>
            <a:schemeClr val="tx1"/>
          </a:solidFill>
          <a:latin typeface="Arial"/>
          <a:ea typeface="+mn-ea"/>
          <a:cs typeface="Arial"/>
        </a:defRPr>
      </a:lvl2pPr>
      <a:lvl3pPr marL="1006475" indent="-287338" algn="l" defTabSz="457200" rtl="0" eaLnBrk="1" fontAlgn="base" hangingPunct="1">
        <a:spcBef>
          <a:spcPts val="800"/>
        </a:spcBef>
        <a:spcAft>
          <a:spcPct val="0"/>
        </a:spcAft>
        <a:buClr>
          <a:srgbClr val="C8D6DF"/>
        </a:buClr>
        <a:buSzPct val="126000"/>
        <a:buFont typeface="Arial" panose="020B0604020202020204" pitchFamily="34" charset="0"/>
        <a:buChar char="•"/>
        <a:defRPr sz="1400" kern="1200">
          <a:solidFill>
            <a:schemeClr val="tx1"/>
          </a:solidFill>
          <a:latin typeface="Arial"/>
          <a:ea typeface="+mn-ea"/>
          <a:cs typeface="Arial"/>
        </a:defRPr>
      </a:lvl3pPr>
      <a:lvl4pPr marL="1295400" indent="-287338" algn="l" defTabSz="457200" rtl="0" eaLnBrk="1" fontAlgn="base" hangingPunct="1">
        <a:spcBef>
          <a:spcPts val="800"/>
        </a:spcBef>
        <a:spcAft>
          <a:spcPct val="0"/>
        </a:spcAft>
        <a:buClr>
          <a:srgbClr val="C8D6DF"/>
        </a:buClr>
        <a:buSzPct val="126000"/>
        <a:buFont typeface="Arial" panose="020B0604020202020204" pitchFamily="34" charset="0"/>
        <a:buChar char="•"/>
        <a:defRPr sz="1200" kern="1200">
          <a:solidFill>
            <a:schemeClr val="tx1"/>
          </a:solidFill>
          <a:latin typeface="Arial"/>
          <a:ea typeface="+mn-ea"/>
          <a:cs typeface="Arial"/>
        </a:defRPr>
      </a:lvl4pPr>
      <a:lvl5pPr marL="1511300" indent="-215900" algn="l" defTabSz="457200" rtl="0" eaLnBrk="1" fontAlgn="base" hangingPunct="1">
        <a:spcBef>
          <a:spcPts val="800"/>
        </a:spcBef>
        <a:spcAft>
          <a:spcPct val="0"/>
        </a:spcAft>
        <a:buClr>
          <a:srgbClr val="C8D6DF"/>
        </a:buClr>
        <a:buSzPct val="126000"/>
        <a:buFont typeface="Arial" panose="020B0604020202020204" pitchFamily="34" charset="0"/>
        <a:buChar char="•"/>
        <a:defRPr sz="1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se/url?url=http://cogmed-qm.software.informer.com/1.0/&amp;rct=j&amp;frm=1&amp;q=&amp;esrc=s&amp;sa=U&amp;ei=ByZ3VMqDLuTTygOZuYGgBA&amp;ved=0CBUQ9QEwAA&amp;usg=AFQjCNHmb0u8iTRi_8nXUPSko8wggcWHTA"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hyperlink" Target="http://www.google.se/url?url=http://neocog.vpsite.se/Utredningar.html&amp;rct=j&amp;frm=1&amp;q=&amp;esrc=s&amp;sa=U&amp;ei=NCZ3VKSZOcflywOE6IHIBQ&amp;ved=0CB8Q9QEwBTgo&amp;usg=AFQjCNGOuhdsjQ6B6sTPm9W7wU6WbhoStQ" TargetMode="Externa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Bildobjekt 1" descr="Danderyd_logo_75mm_CMYK_devis-01.png">
            <a:extLst>
              <a:ext uri="{FF2B5EF4-FFF2-40B4-BE49-F238E27FC236}">
                <a16:creationId xmlns:a16="http://schemas.microsoft.com/office/drawing/2014/main" id="{D3F67F30-AEA7-4A61-9C3D-11A2F20899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5725" y="952500"/>
            <a:ext cx="6389688"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9391AD1-6B9F-458A-AF7E-293EF6E03F0F}"/>
              </a:ext>
            </a:extLst>
          </p:cNvPr>
          <p:cNvPicPr>
            <a:picLocks noChangeAspect="1"/>
          </p:cNvPicPr>
          <p:nvPr/>
        </p:nvPicPr>
        <p:blipFill>
          <a:blip r:embed="rId2"/>
          <a:stretch>
            <a:fillRect/>
          </a:stretch>
        </p:blipFill>
        <p:spPr>
          <a:xfrm>
            <a:off x="1623417" y="68263"/>
            <a:ext cx="5897166" cy="6048375"/>
          </a:xfrm>
          <a:prstGeom prst="rect">
            <a:avLst/>
          </a:prstGeom>
          <a:noFill/>
        </p:spPr>
      </p:pic>
      <p:sp>
        <p:nvSpPr>
          <p:cNvPr id="3" name="Platshållare för bildnummer 2" hidden="1">
            <a:extLst>
              <a:ext uri="{FF2B5EF4-FFF2-40B4-BE49-F238E27FC236}">
                <a16:creationId xmlns:a16="http://schemas.microsoft.com/office/drawing/2014/main" id="{17A60171-B010-4846-888A-871E1645770A}"/>
              </a:ext>
            </a:extLst>
          </p:cNvPr>
          <p:cNvSpPr>
            <a:spLocks noGrp="1"/>
          </p:cNvSpPr>
          <p:nvPr>
            <p:ph type="sldNum" sz="quarter" idx="10"/>
          </p:nvPr>
        </p:nvSpPr>
        <p:spPr/>
        <p:txBody>
          <a:bodyPr/>
          <a:lstStyle/>
          <a:p>
            <a:pPr>
              <a:spcAft>
                <a:spcPts val="600"/>
              </a:spcAft>
              <a:defRPr/>
            </a:pPr>
            <a:fld id="{EF353F3C-38B4-4D67-ACEA-58E06502EABE}" type="slidenum">
              <a:rPr lang="sv-SE" smtClean="0"/>
              <a:pPr>
                <a:spcAft>
                  <a:spcPts val="600"/>
                </a:spcAft>
                <a:defRPr/>
              </a:pPr>
              <a:t>10</a:t>
            </a:fld>
            <a:endParaRPr lang="sv-SE"/>
          </a:p>
        </p:txBody>
      </p:sp>
    </p:spTree>
    <p:extLst>
      <p:ext uri="{BB962C8B-B14F-4D97-AF65-F5344CB8AC3E}">
        <p14:creationId xmlns:p14="http://schemas.microsoft.com/office/powerpoint/2010/main" val="60572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a:extLst>
              <a:ext uri="{FF2B5EF4-FFF2-40B4-BE49-F238E27FC236}">
                <a16:creationId xmlns:a16="http://schemas.microsoft.com/office/drawing/2014/main" id="{4F48A46E-666C-4004-8E8C-663EE4A902C0}"/>
              </a:ext>
            </a:extLst>
          </p:cNvPr>
          <p:cNvGrpSpPr>
            <a:grpSpLocks/>
          </p:cNvGrpSpPr>
          <p:nvPr/>
        </p:nvGrpSpPr>
        <p:grpSpPr bwMode="auto">
          <a:xfrm>
            <a:off x="971550" y="702260"/>
            <a:ext cx="6858000" cy="4752975"/>
            <a:chOff x="672" y="816"/>
            <a:chExt cx="4320" cy="3120"/>
          </a:xfrm>
        </p:grpSpPr>
        <p:sp>
          <p:nvSpPr>
            <p:cNvPr id="22531" name="AutoShape 3">
              <a:extLst>
                <a:ext uri="{FF2B5EF4-FFF2-40B4-BE49-F238E27FC236}">
                  <a16:creationId xmlns:a16="http://schemas.microsoft.com/office/drawing/2014/main" id="{A8BE06F9-880A-4D60-A60F-3D5F06E8CF07}"/>
                </a:ext>
              </a:extLst>
            </p:cNvPr>
            <p:cNvSpPr>
              <a:spLocks noChangeArrowheads="1"/>
            </p:cNvSpPr>
            <p:nvPr/>
          </p:nvSpPr>
          <p:spPr bwMode="auto">
            <a:xfrm>
              <a:off x="672" y="816"/>
              <a:ext cx="4320" cy="2592"/>
            </a:xfrm>
            <a:prstGeom prst="triangle">
              <a:avLst>
                <a:gd name="adj" fmla="val 50000"/>
              </a:avLst>
            </a:prstGeom>
            <a:gradFill rotWithShape="0">
              <a:gsLst>
                <a:gs pos="0">
                  <a:schemeClr val="accent2">
                    <a:gamma/>
                    <a:tint val="25882"/>
                    <a:invGamma/>
                  </a:schemeClr>
                </a:gs>
                <a:gs pos="100000">
                  <a:schemeClr val="accent2"/>
                </a:gs>
              </a:gsLst>
              <a:lin ang="5400000" scaled="1"/>
            </a:gradFill>
            <a:ln w="25400">
              <a:solidFill>
                <a:srgbClr val="FFFFFF"/>
              </a:solidFill>
              <a:miter lim="800000"/>
              <a:headEnd/>
              <a:tailEnd/>
            </a:ln>
            <a:effectLst/>
          </p:spPr>
          <p:txBody>
            <a:bodyPr wrap="none" anchor="ctr"/>
            <a:lstStyle/>
            <a:p>
              <a:pPr algn="ctr" eaLnBrk="1" hangingPunct="1">
                <a:buFont typeface="Wingdings" charset="0"/>
                <a:buNone/>
                <a:defRPr/>
              </a:pPr>
              <a:endParaRPr lang="sv-SE">
                <a:latin typeface="Times" pitchFamily="-84" charset="0"/>
                <a:ea typeface="+mn-ea"/>
                <a:cs typeface="ＭＳ Ｐゴシック" charset="0"/>
              </a:endParaRPr>
            </a:p>
          </p:txBody>
        </p:sp>
        <p:sp>
          <p:nvSpPr>
            <p:cNvPr id="66567" name="Rectangle 4">
              <a:extLst>
                <a:ext uri="{FF2B5EF4-FFF2-40B4-BE49-F238E27FC236}">
                  <a16:creationId xmlns:a16="http://schemas.microsoft.com/office/drawing/2014/main" id="{44AF12EE-AADA-48EC-8627-E6EEE5B32429}"/>
                </a:ext>
              </a:extLst>
            </p:cNvPr>
            <p:cNvSpPr>
              <a:spLocks noChangeArrowheads="1"/>
            </p:cNvSpPr>
            <p:nvPr/>
          </p:nvSpPr>
          <p:spPr bwMode="auto">
            <a:xfrm>
              <a:off x="720" y="3360"/>
              <a:ext cx="4224" cy="576"/>
            </a:xfrm>
            <a:prstGeom prst="rect">
              <a:avLst/>
            </a:prstGeom>
            <a:gradFill rotWithShape="0">
              <a:gsLst>
                <a:gs pos="0">
                  <a:srgbClr val="993366"/>
                </a:gs>
                <a:gs pos="100000">
                  <a:srgbClr val="000000"/>
                </a:gs>
              </a:gsLst>
              <a:lin ang="5400000" scaled="1"/>
            </a:gradFill>
            <a:ln w="9525">
              <a:solidFill>
                <a:schemeClr val="bg1"/>
              </a:solidFill>
              <a:miter lim="800000"/>
              <a:headEnd/>
              <a:tailEnd/>
            </a:ln>
          </p:spPr>
          <p:txBody>
            <a:bodyPr wrap="none" anchor="ct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 typeface="Wingdings" panose="05000000000000000000" pitchFamily="2" charset="2"/>
                <a:buNone/>
              </a:pPr>
              <a:endParaRPr lang="sv-SE" altLang="sv-SE">
                <a:solidFill>
                  <a:schemeClr val="tx2"/>
                </a:solidFill>
              </a:endParaRPr>
            </a:p>
          </p:txBody>
        </p:sp>
        <p:sp>
          <p:nvSpPr>
            <p:cNvPr id="66568" name="Line 5">
              <a:extLst>
                <a:ext uri="{FF2B5EF4-FFF2-40B4-BE49-F238E27FC236}">
                  <a16:creationId xmlns:a16="http://schemas.microsoft.com/office/drawing/2014/main" id="{B0BCBAC9-01AF-4A37-AC11-8530388FD8C1}"/>
                </a:ext>
              </a:extLst>
            </p:cNvPr>
            <p:cNvSpPr>
              <a:spLocks noChangeShapeType="1"/>
            </p:cNvSpPr>
            <p:nvPr/>
          </p:nvSpPr>
          <p:spPr bwMode="auto">
            <a:xfrm>
              <a:off x="1056" y="2160"/>
              <a:ext cx="3504"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66569" name="Line 6">
              <a:extLst>
                <a:ext uri="{FF2B5EF4-FFF2-40B4-BE49-F238E27FC236}">
                  <a16:creationId xmlns:a16="http://schemas.microsoft.com/office/drawing/2014/main" id="{E7DD2DA1-BC5E-4457-AC80-9F24EB0FA028}"/>
                </a:ext>
              </a:extLst>
            </p:cNvPr>
            <p:cNvSpPr>
              <a:spLocks noChangeShapeType="1"/>
            </p:cNvSpPr>
            <p:nvPr/>
          </p:nvSpPr>
          <p:spPr bwMode="auto">
            <a:xfrm>
              <a:off x="1104" y="2544"/>
              <a:ext cx="3504"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66570" name="Line 7">
              <a:extLst>
                <a:ext uri="{FF2B5EF4-FFF2-40B4-BE49-F238E27FC236}">
                  <a16:creationId xmlns:a16="http://schemas.microsoft.com/office/drawing/2014/main" id="{4041D34D-1F3D-4E76-A123-7DF4B75DE1D0}"/>
                </a:ext>
              </a:extLst>
            </p:cNvPr>
            <p:cNvSpPr>
              <a:spLocks noChangeShapeType="1"/>
            </p:cNvSpPr>
            <p:nvPr/>
          </p:nvSpPr>
          <p:spPr bwMode="auto">
            <a:xfrm>
              <a:off x="768" y="2976"/>
              <a:ext cx="4032"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66571" name="Line 8">
              <a:extLst>
                <a:ext uri="{FF2B5EF4-FFF2-40B4-BE49-F238E27FC236}">
                  <a16:creationId xmlns:a16="http://schemas.microsoft.com/office/drawing/2014/main" id="{FF919EDC-DE06-4CB5-A775-97FA92AEC522}"/>
                </a:ext>
              </a:extLst>
            </p:cNvPr>
            <p:cNvSpPr>
              <a:spLocks noChangeShapeType="1"/>
            </p:cNvSpPr>
            <p:nvPr/>
          </p:nvSpPr>
          <p:spPr bwMode="auto">
            <a:xfrm>
              <a:off x="2064" y="1728"/>
              <a:ext cx="1488"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66572" name="Text Box 9">
              <a:extLst>
                <a:ext uri="{FF2B5EF4-FFF2-40B4-BE49-F238E27FC236}">
                  <a16:creationId xmlns:a16="http://schemas.microsoft.com/office/drawing/2014/main" id="{E8CD788D-7CAF-42A3-BD14-C06EA3B77080}"/>
                </a:ext>
              </a:extLst>
            </p:cNvPr>
            <p:cNvSpPr txBox="1">
              <a:spLocks noChangeArrowheads="1"/>
            </p:cNvSpPr>
            <p:nvPr/>
          </p:nvSpPr>
          <p:spPr bwMode="auto">
            <a:xfrm>
              <a:off x="2343" y="1315"/>
              <a:ext cx="10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sv-SE" altLang="sv-SE" sz="1600">
                  <a:latin typeface="Arial Black" panose="020B0A04020102020204" pitchFamily="34" charset="0"/>
                </a:rPr>
                <a:t>Delad upp-</a:t>
              </a:r>
            </a:p>
            <a:p>
              <a:pPr algn="ctr" eaLnBrk="1" hangingPunct="1">
                <a:spcBef>
                  <a:spcPct val="0"/>
                </a:spcBef>
                <a:buClrTx/>
                <a:buFontTx/>
                <a:buNone/>
              </a:pPr>
              <a:r>
                <a:rPr lang="sv-SE" altLang="sv-SE" sz="1600">
                  <a:latin typeface="Arial Black" panose="020B0A04020102020204" pitchFamily="34" charset="0"/>
                </a:rPr>
                <a:t>märksamhet</a:t>
              </a:r>
              <a:endParaRPr lang="sv-SE" altLang="sv-SE" sz="2400">
                <a:latin typeface="Times New Roman" panose="02020603050405020304" pitchFamily="18" charset="0"/>
              </a:endParaRPr>
            </a:p>
          </p:txBody>
        </p:sp>
        <p:sp>
          <p:nvSpPr>
            <p:cNvPr id="66573" name="Text Box 10">
              <a:extLst>
                <a:ext uri="{FF2B5EF4-FFF2-40B4-BE49-F238E27FC236}">
                  <a16:creationId xmlns:a16="http://schemas.microsoft.com/office/drawing/2014/main" id="{ECFD3D9F-ED1F-4041-846E-5EEFCB806BC7}"/>
                </a:ext>
              </a:extLst>
            </p:cNvPr>
            <p:cNvSpPr txBox="1">
              <a:spLocks noChangeArrowheads="1"/>
            </p:cNvSpPr>
            <p:nvPr/>
          </p:nvSpPr>
          <p:spPr bwMode="auto">
            <a:xfrm>
              <a:off x="1776" y="1756"/>
              <a:ext cx="2160"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sv-SE" altLang="sv-SE" sz="1600">
                  <a:latin typeface="Arial Black" panose="020B0A04020102020204" pitchFamily="34" charset="0"/>
                </a:rPr>
                <a:t>Alternerande</a:t>
              </a:r>
              <a:r>
                <a:rPr lang="sv-SE" altLang="sv-SE" sz="1600">
                  <a:solidFill>
                    <a:schemeClr val="bg1"/>
                  </a:solidFill>
                  <a:latin typeface="Arial Black" panose="020B0A04020102020204" pitchFamily="34" charset="0"/>
                </a:rPr>
                <a:t> </a:t>
              </a:r>
              <a:r>
                <a:rPr lang="sv-SE" altLang="sv-SE" sz="1600">
                  <a:latin typeface="Arial Black" panose="020B0A04020102020204" pitchFamily="34" charset="0"/>
                </a:rPr>
                <a:t>upp-</a:t>
              </a:r>
            </a:p>
            <a:p>
              <a:pPr algn="ctr" eaLnBrk="1" hangingPunct="1">
                <a:spcBef>
                  <a:spcPct val="0"/>
                </a:spcBef>
                <a:buClrTx/>
                <a:buFontTx/>
                <a:buNone/>
              </a:pPr>
              <a:r>
                <a:rPr lang="sv-SE" altLang="sv-SE" sz="1600">
                  <a:latin typeface="Arial Black" panose="020B0A04020102020204" pitchFamily="34" charset="0"/>
                </a:rPr>
                <a:t>märksamhet</a:t>
              </a:r>
              <a:endParaRPr lang="sv-SE" altLang="sv-SE" sz="2400">
                <a:latin typeface="Times New Roman" panose="02020603050405020304" pitchFamily="18" charset="0"/>
              </a:endParaRPr>
            </a:p>
          </p:txBody>
        </p:sp>
        <p:sp>
          <p:nvSpPr>
            <p:cNvPr id="66574" name="Text Box 11">
              <a:extLst>
                <a:ext uri="{FF2B5EF4-FFF2-40B4-BE49-F238E27FC236}">
                  <a16:creationId xmlns:a16="http://schemas.microsoft.com/office/drawing/2014/main" id="{9DD70FA6-F189-4121-AC74-6DC46B1B0E01}"/>
                </a:ext>
              </a:extLst>
            </p:cNvPr>
            <p:cNvSpPr txBox="1">
              <a:spLocks noChangeArrowheads="1"/>
            </p:cNvSpPr>
            <p:nvPr/>
          </p:nvSpPr>
          <p:spPr bwMode="auto">
            <a:xfrm>
              <a:off x="1886" y="2280"/>
              <a:ext cx="185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sv-SE" altLang="sv-SE" sz="1600">
                  <a:latin typeface="Arial Black" panose="020B0A04020102020204" pitchFamily="34" charset="0"/>
                </a:rPr>
                <a:t>Selektiv uppmärksamhet</a:t>
              </a:r>
              <a:endParaRPr lang="sv-SE" altLang="sv-SE" sz="2400">
                <a:latin typeface="Times New Roman" panose="02020603050405020304" pitchFamily="18" charset="0"/>
              </a:endParaRPr>
            </a:p>
          </p:txBody>
        </p:sp>
        <p:sp>
          <p:nvSpPr>
            <p:cNvPr id="66575" name="Text Box 12">
              <a:extLst>
                <a:ext uri="{FF2B5EF4-FFF2-40B4-BE49-F238E27FC236}">
                  <a16:creationId xmlns:a16="http://schemas.microsoft.com/office/drawing/2014/main" id="{CCFEFC4A-E9F6-4732-B2B5-DE8B00464FDC}"/>
                </a:ext>
              </a:extLst>
            </p:cNvPr>
            <p:cNvSpPr txBox="1">
              <a:spLocks noChangeArrowheads="1"/>
            </p:cNvSpPr>
            <p:nvPr/>
          </p:nvSpPr>
          <p:spPr bwMode="auto">
            <a:xfrm>
              <a:off x="1398" y="2631"/>
              <a:ext cx="28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sv-SE" altLang="sv-SE" sz="1600">
                  <a:latin typeface="Arial Black" panose="020B0A04020102020204" pitchFamily="34" charset="0"/>
                </a:rPr>
                <a:t>Bibehållen uppmärksamhet</a:t>
              </a:r>
              <a:endParaRPr lang="sv-SE" altLang="sv-SE" sz="2400">
                <a:latin typeface="Times New Roman" panose="02020603050405020304" pitchFamily="18" charset="0"/>
              </a:endParaRPr>
            </a:p>
          </p:txBody>
        </p:sp>
        <p:sp>
          <p:nvSpPr>
            <p:cNvPr id="66576" name="Text Box 13">
              <a:extLst>
                <a:ext uri="{FF2B5EF4-FFF2-40B4-BE49-F238E27FC236}">
                  <a16:creationId xmlns:a16="http://schemas.microsoft.com/office/drawing/2014/main" id="{0FBAC90B-CDD6-4B81-9F53-97825EA19A14}"/>
                </a:ext>
              </a:extLst>
            </p:cNvPr>
            <p:cNvSpPr txBox="1">
              <a:spLocks noChangeArrowheads="1"/>
            </p:cNvSpPr>
            <p:nvPr/>
          </p:nvSpPr>
          <p:spPr bwMode="auto">
            <a:xfrm>
              <a:off x="960" y="3100"/>
              <a:ext cx="374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sv-SE" altLang="sv-SE" sz="1600">
                  <a:latin typeface="Arial Black" panose="020B0A04020102020204" pitchFamily="34" charset="0"/>
                </a:rPr>
                <a:t>Fokuserad uppmärksamhet</a:t>
              </a:r>
              <a:endParaRPr lang="sv-SE" altLang="sv-SE" sz="2400">
                <a:latin typeface="Times New Roman" panose="02020603050405020304" pitchFamily="18" charset="0"/>
              </a:endParaRPr>
            </a:p>
          </p:txBody>
        </p:sp>
        <p:sp>
          <p:nvSpPr>
            <p:cNvPr id="66577" name="Text Box 14">
              <a:extLst>
                <a:ext uri="{FF2B5EF4-FFF2-40B4-BE49-F238E27FC236}">
                  <a16:creationId xmlns:a16="http://schemas.microsoft.com/office/drawing/2014/main" id="{D771E42A-9C97-43C7-90E7-99EAF3AE05A0}"/>
                </a:ext>
              </a:extLst>
            </p:cNvPr>
            <p:cNvSpPr txBox="1">
              <a:spLocks noChangeArrowheads="1"/>
            </p:cNvSpPr>
            <p:nvPr/>
          </p:nvSpPr>
          <p:spPr bwMode="auto">
            <a:xfrm>
              <a:off x="720" y="3513"/>
              <a:ext cx="422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 typeface="Wingdings" panose="05000000000000000000" pitchFamily="2" charset="2"/>
                <a:buNone/>
              </a:pPr>
              <a:r>
                <a:rPr lang="sv-SE" altLang="sv-SE" sz="1600">
                  <a:solidFill>
                    <a:schemeClr val="bg1"/>
                  </a:solidFill>
                  <a:latin typeface="Arial Black" panose="020B0A04020102020204" pitchFamily="34" charset="0"/>
                </a:rPr>
                <a:t>Vakenhet och alerthet</a:t>
              </a:r>
              <a:endParaRPr lang="sv-SE" altLang="sv-SE" sz="1600">
                <a:latin typeface="Times New Roman" panose="02020603050405020304" pitchFamily="18" charset="0"/>
              </a:endParaRPr>
            </a:p>
          </p:txBody>
        </p:sp>
      </p:grpSp>
      <p:sp>
        <p:nvSpPr>
          <p:cNvPr id="66563" name="Text Box 15">
            <a:extLst>
              <a:ext uri="{FF2B5EF4-FFF2-40B4-BE49-F238E27FC236}">
                <a16:creationId xmlns:a16="http://schemas.microsoft.com/office/drawing/2014/main" id="{4AB5BE2D-2DD5-4A9E-B3AE-922E7F6AE7C8}"/>
              </a:ext>
            </a:extLst>
          </p:cNvPr>
          <p:cNvSpPr txBox="1">
            <a:spLocks noChangeArrowheads="1"/>
          </p:cNvSpPr>
          <p:nvPr/>
        </p:nvSpPr>
        <p:spPr bwMode="auto">
          <a:xfrm>
            <a:off x="349250" y="212725"/>
            <a:ext cx="8686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sv-SE" altLang="sv-SE" sz="3600" b="1">
                <a:solidFill>
                  <a:srgbClr val="FFFFFF"/>
                </a:solidFill>
                <a:latin typeface="Times" panose="02020603050405020304" pitchFamily="18" charset="0"/>
              </a:rPr>
              <a:t>Uppmärksamhet </a:t>
            </a:r>
          </a:p>
        </p:txBody>
      </p:sp>
      <p:sp>
        <p:nvSpPr>
          <p:cNvPr id="66564" name="textruta 1">
            <a:extLst>
              <a:ext uri="{FF2B5EF4-FFF2-40B4-BE49-F238E27FC236}">
                <a16:creationId xmlns:a16="http://schemas.microsoft.com/office/drawing/2014/main" id="{DBBAE267-EE88-4856-8B25-690D82B7DC3E}"/>
              </a:ext>
            </a:extLst>
          </p:cNvPr>
          <p:cNvSpPr txBox="1">
            <a:spLocks noChangeArrowheads="1"/>
          </p:cNvSpPr>
          <p:nvPr/>
        </p:nvSpPr>
        <p:spPr bwMode="auto">
          <a:xfrm>
            <a:off x="5867400" y="654960"/>
            <a:ext cx="28813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sv-SE" altLang="sv-SE" sz="2800" dirty="0">
                <a:latin typeface="Times" panose="02020603050405020304" pitchFamily="18" charset="0"/>
              </a:rPr>
              <a:t>- en funktion på flera olika nivåer</a:t>
            </a:r>
          </a:p>
        </p:txBody>
      </p:sp>
      <p:sp>
        <p:nvSpPr>
          <p:cNvPr id="66565" name="textruta 1">
            <a:extLst>
              <a:ext uri="{FF2B5EF4-FFF2-40B4-BE49-F238E27FC236}">
                <a16:creationId xmlns:a16="http://schemas.microsoft.com/office/drawing/2014/main" id="{D0F420E0-1937-4548-90CA-25558702AD15}"/>
              </a:ext>
            </a:extLst>
          </p:cNvPr>
          <p:cNvSpPr txBox="1">
            <a:spLocks noChangeArrowheads="1"/>
          </p:cNvSpPr>
          <p:nvPr/>
        </p:nvSpPr>
        <p:spPr bwMode="auto">
          <a:xfrm>
            <a:off x="468313" y="774530"/>
            <a:ext cx="3240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sv-SE" altLang="sv-SE" sz="3200" dirty="0">
                <a:solidFill>
                  <a:schemeClr val="accent1"/>
                </a:solidFill>
                <a:latin typeface="Times New Roman" panose="02020603050405020304" pitchFamily="18" charset="0"/>
                <a:cs typeface="Times New Roman" panose="02020603050405020304" pitchFamily="18" charset="0"/>
              </a:rPr>
              <a:t>Uppmärksamhet</a:t>
            </a:r>
          </a:p>
        </p:txBody>
      </p:sp>
    </p:spTree>
    <p:extLst>
      <p:ext uri="{BB962C8B-B14F-4D97-AF65-F5344CB8AC3E}">
        <p14:creationId xmlns:p14="http://schemas.microsoft.com/office/powerpoint/2010/main" val="475240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36B1583-7B5D-4460-9F5A-CA7351ED45DB}"/>
              </a:ext>
            </a:extLst>
          </p:cNvPr>
          <p:cNvSpPr>
            <a:spLocks noGrp="1" noChangeArrowheads="1"/>
          </p:cNvSpPr>
          <p:nvPr>
            <p:ph type="title"/>
          </p:nvPr>
        </p:nvSpPr>
        <p:spPr>
          <a:xfrm>
            <a:off x="539750" y="486940"/>
            <a:ext cx="7772400" cy="792163"/>
          </a:xfrm>
        </p:spPr>
        <p:txBody>
          <a:bodyPr/>
          <a:lstStyle/>
          <a:p>
            <a:pPr eaLnBrk="1" hangingPunct="1"/>
            <a:r>
              <a:rPr lang="sv-SE" altLang="sv-SE" sz="3200" dirty="0">
                <a:latin typeface="Times New Roman" panose="02020603050405020304" pitchFamily="18" charset="0"/>
              </a:rPr>
              <a:t>Generaliseringsprogram</a:t>
            </a:r>
          </a:p>
        </p:txBody>
      </p:sp>
      <p:sp>
        <p:nvSpPr>
          <p:cNvPr id="67587" name="Rectangle 3">
            <a:extLst>
              <a:ext uri="{FF2B5EF4-FFF2-40B4-BE49-F238E27FC236}">
                <a16:creationId xmlns:a16="http://schemas.microsoft.com/office/drawing/2014/main" id="{E8C657C3-AB20-4B39-91DC-26AEB6CD9667}"/>
              </a:ext>
            </a:extLst>
          </p:cNvPr>
          <p:cNvSpPr>
            <a:spLocks noGrp="1" noChangeArrowheads="1"/>
          </p:cNvSpPr>
          <p:nvPr>
            <p:ph idx="1"/>
          </p:nvPr>
        </p:nvSpPr>
        <p:spPr>
          <a:xfrm>
            <a:off x="539750" y="1231806"/>
            <a:ext cx="7772400" cy="3095625"/>
          </a:xfrm>
        </p:spPr>
        <p:txBody>
          <a:bodyPr/>
          <a:lstStyle/>
          <a:p>
            <a:pPr marL="381000" indent="-381000" eaLnBrk="1" hangingPunct="1">
              <a:lnSpc>
                <a:spcPct val="90000"/>
              </a:lnSpc>
              <a:buFont typeface="Wingdings" panose="05000000000000000000" pitchFamily="2" charset="2"/>
              <a:buNone/>
            </a:pPr>
            <a:r>
              <a:rPr lang="sv-SE" altLang="sv-SE" sz="2400" b="1" dirty="0">
                <a:latin typeface="Times New Roman" panose="02020603050405020304" pitchFamily="18" charset="0"/>
              </a:rPr>
              <a:t>Exempel på generaliseringsaktivitet:</a:t>
            </a:r>
          </a:p>
          <a:p>
            <a:pPr marL="381000" indent="-381000" eaLnBrk="1" hangingPunct="1">
              <a:lnSpc>
                <a:spcPct val="90000"/>
              </a:lnSpc>
              <a:buFont typeface="Wingdings" panose="05000000000000000000" pitchFamily="2" charset="2"/>
              <a:buNone/>
            </a:pPr>
            <a:endParaRPr lang="sv-SE" altLang="sv-SE" sz="2400" b="1" dirty="0">
              <a:latin typeface="Times New Roman" panose="02020603050405020304" pitchFamily="18" charset="0"/>
            </a:endParaRPr>
          </a:p>
          <a:p>
            <a:pPr marL="381000" indent="-381000" eaLnBrk="1" hangingPunct="1"/>
            <a:r>
              <a:rPr lang="sv-SE" altLang="sv-SE" sz="2400" dirty="0">
                <a:latin typeface="Times New Roman" panose="02020603050405020304" pitchFamily="18" charset="0"/>
              </a:rPr>
              <a:t>Ihållande uppmärksamhet   	 </a:t>
            </a:r>
            <a:r>
              <a:rPr lang="sv-SE" altLang="sv-SE" sz="2400" dirty="0">
                <a:latin typeface="Times New Roman" panose="02020603050405020304" pitchFamily="18" charset="0"/>
                <a:cs typeface="Times New Roman" panose="02020603050405020304" pitchFamily="18" charset="0"/>
              </a:rPr>
              <a:t>-</a:t>
            </a:r>
            <a:r>
              <a:rPr lang="sv-SE" altLang="sv-SE" sz="2400" dirty="0">
                <a:latin typeface="Times New Roman" panose="02020603050405020304" pitchFamily="18" charset="0"/>
              </a:rPr>
              <a:t>     läsa</a:t>
            </a:r>
          </a:p>
          <a:p>
            <a:pPr marL="381000" indent="-381000" eaLnBrk="1" hangingPunct="1"/>
            <a:r>
              <a:rPr lang="sv-SE" altLang="sv-SE" sz="2400" dirty="0">
                <a:latin typeface="Times New Roman" panose="02020603050405020304" pitchFamily="18" charset="0"/>
              </a:rPr>
              <a:t>Selektiv uppmärksamhet     	 -     läsa + musik</a:t>
            </a:r>
          </a:p>
          <a:p>
            <a:pPr marL="381000" indent="-381000" eaLnBrk="1" hangingPunct="1"/>
            <a:r>
              <a:rPr lang="sv-SE" altLang="sv-SE" sz="2400" dirty="0">
                <a:latin typeface="Times New Roman" panose="02020603050405020304" pitchFamily="18" charset="0"/>
              </a:rPr>
              <a:t>Alternerande uppmärksamhet  -     anteckna + lyssna</a:t>
            </a:r>
          </a:p>
          <a:p>
            <a:pPr marL="381000" indent="-381000" eaLnBrk="1" hangingPunct="1"/>
            <a:r>
              <a:rPr lang="sv-SE" altLang="sv-SE" sz="2400" dirty="0">
                <a:latin typeface="Times New Roman" panose="02020603050405020304" pitchFamily="18" charset="0"/>
              </a:rPr>
              <a:t>Delad uppmärksamhet   		 -     köra bil + karaoke</a:t>
            </a:r>
          </a:p>
          <a:p>
            <a:pPr marL="381000" indent="-381000" eaLnBrk="1" hangingPunct="1">
              <a:buFont typeface="Wingdings" panose="05000000000000000000" pitchFamily="2" charset="2"/>
              <a:buNone/>
            </a:pPr>
            <a:endParaRPr lang="sv-SE" altLang="sv-SE" sz="2400" b="1" dirty="0">
              <a:latin typeface="Times New Roman" panose="02020603050405020304" pitchFamily="18" charset="0"/>
            </a:endParaRPr>
          </a:p>
          <a:p>
            <a:pPr marL="381000" indent="-381000" eaLnBrk="1" hangingPunct="1"/>
            <a:endParaRPr lang="sv-SE" altLang="sv-SE" dirty="0"/>
          </a:p>
        </p:txBody>
      </p:sp>
      <p:pic>
        <p:nvPicPr>
          <p:cNvPr id="67588" name="Picture 5" descr="H:\Desktop\Presentationer\bilder\phone-whale_3188738a-large_trans++qE74yoMJTRsCXc-E74Wel-EYC2unRUIepQI0_krh3Hw.jpg">
            <a:extLst>
              <a:ext uri="{FF2B5EF4-FFF2-40B4-BE49-F238E27FC236}">
                <a16:creationId xmlns:a16="http://schemas.microsoft.com/office/drawing/2014/main" id="{1811BE8E-5CFC-49E0-AC00-40FDF2E85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292" y="4740442"/>
            <a:ext cx="2622917" cy="164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5143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693148"/>
            <a:ext cx="7700590" cy="1143000"/>
          </a:xfrm>
        </p:spPr>
        <p:txBody>
          <a:bodyPr/>
          <a:lstStyle/>
          <a:p>
            <a:r>
              <a:rPr lang="sv-SE" dirty="0"/>
              <a:t>Attention Process </a:t>
            </a:r>
            <a:r>
              <a:rPr lang="sv-SE" dirty="0" err="1"/>
              <a:t>Training</a:t>
            </a:r>
            <a:r>
              <a:rPr lang="sv-SE" dirty="0"/>
              <a:t>; APT</a:t>
            </a:r>
          </a:p>
        </p:txBody>
      </p:sp>
      <p:graphicFrame>
        <p:nvGraphicFramePr>
          <p:cNvPr id="5" name="Platshållare för innehåll 4"/>
          <p:cNvGraphicFramePr>
            <a:graphicFrameLocks noGrp="1"/>
          </p:cNvGraphicFramePr>
          <p:nvPr>
            <p:ph idx="1"/>
          </p:nvPr>
        </p:nvGraphicFramePr>
        <p:xfrm>
          <a:off x="539750" y="1772816"/>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bildnummer 3"/>
          <p:cNvSpPr>
            <a:spLocks noGrp="1"/>
          </p:cNvSpPr>
          <p:nvPr>
            <p:ph type="sldNum" sz="quarter" idx="12"/>
          </p:nvPr>
        </p:nvSpPr>
        <p:spPr/>
        <p:txBody>
          <a:bodyPr/>
          <a:lstStyle/>
          <a:p>
            <a:fld id="{15859C56-CB7E-413F-8971-4226A1EF6823}" type="slidenum">
              <a:rPr lang="sv-SE" smtClean="0"/>
              <a:pPr/>
              <a:t>13</a:t>
            </a:fld>
            <a:endParaRPr lang="sv-SE"/>
          </a:p>
        </p:txBody>
      </p:sp>
      <p:grpSp>
        <p:nvGrpSpPr>
          <p:cNvPr id="6" name="Group 5"/>
          <p:cNvGrpSpPr>
            <a:grpSpLocks/>
          </p:cNvGrpSpPr>
          <p:nvPr/>
        </p:nvGrpSpPr>
        <p:grpSpPr bwMode="auto">
          <a:xfrm>
            <a:off x="4716016" y="1988840"/>
            <a:ext cx="3744912" cy="3313113"/>
            <a:chOff x="1248" y="240"/>
            <a:chExt cx="4176" cy="3600"/>
          </a:xfrm>
        </p:grpSpPr>
        <p:sp>
          <p:nvSpPr>
            <p:cNvPr id="7" name="Pyr1"/>
            <p:cNvSpPr>
              <a:spLocks noEditPoints="1" noChangeArrowheads="1"/>
            </p:cNvSpPr>
            <p:nvPr/>
          </p:nvSpPr>
          <p:spPr bwMode="auto">
            <a:xfrm>
              <a:off x="2873" y="240"/>
              <a:ext cx="936"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sv-SE"/>
            </a:p>
          </p:txBody>
        </p:sp>
        <p:sp>
          <p:nvSpPr>
            <p:cNvPr id="8" name="Pyr2"/>
            <p:cNvSpPr>
              <a:spLocks noEditPoints="1" noChangeArrowheads="1"/>
            </p:cNvSpPr>
            <p:nvPr/>
          </p:nvSpPr>
          <p:spPr bwMode="auto">
            <a:xfrm>
              <a:off x="2331" y="1038"/>
              <a:ext cx="2015"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sv-SE" sz="1400" dirty="0"/>
            </a:p>
            <a:p>
              <a:pPr algn="ctr"/>
              <a:r>
                <a:rPr lang="sv-SE" sz="1400" dirty="0"/>
                <a:t>APT II:</a:t>
              </a:r>
            </a:p>
            <a:p>
              <a:pPr algn="ctr"/>
              <a:r>
                <a:rPr lang="sv-SE" sz="1400" dirty="0"/>
                <a:t>Lätta</a:t>
              </a:r>
            </a:p>
            <a:p>
              <a:endParaRPr lang="sv-SE" sz="1400" dirty="0"/>
            </a:p>
          </p:txBody>
        </p:sp>
        <p:sp>
          <p:nvSpPr>
            <p:cNvPr id="9" name="Pyr3"/>
            <p:cNvSpPr>
              <a:spLocks noEditPoints="1" noChangeArrowheads="1"/>
            </p:cNvSpPr>
            <p:nvPr/>
          </p:nvSpPr>
          <p:spPr bwMode="auto">
            <a:xfrm>
              <a:off x="1795" y="1974"/>
              <a:ext cx="3087" cy="9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pPr marL="609600" indent="-609600" defTabSz="457200">
                <a:lnSpc>
                  <a:spcPct val="90000"/>
                </a:lnSpc>
                <a:buFont typeface="Wingdings" panose="05000000000000000000" pitchFamily="2" charset="2"/>
                <a:buNone/>
              </a:pPr>
              <a:endParaRPr lang="sv-SE" sz="800" dirty="0">
                <a:latin typeface="Times New Roman" panose="02020603050405020304" pitchFamily="18" charset="0"/>
              </a:endParaRPr>
            </a:p>
            <a:p>
              <a:pPr marL="609600" indent="-609600" algn="ctr" defTabSz="457200">
                <a:lnSpc>
                  <a:spcPct val="90000"/>
                </a:lnSpc>
                <a:buFont typeface="Wingdings" panose="05000000000000000000" pitchFamily="2" charset="2"/>
                <a:buNone/>
              </a:pPr>
              <a:r>
                <a:rPr lang="sv-SE" sz="1400" dirty="0">
                  <a:latin typeface="Times New Roman" panose="02020603050405020304" pitchFamily="18" charset="0"/>
                </a:rPr>
                <a:t>APT I: </a:t>
              </a:r>
            </a:p>
            <a:p>
              <a:pPr marL="609600" indent="-609600" algn="ctr" defTabSz="457200">
                <a:lnSpc>
                  <a:spcPct val="90000"/>
                </a:lnSpc>
                <a:buFont typeface="Wingdings" panose="05000000000000000000" pitchFamily="2" charset="2"/>
                <a:buNone/>
              </a:pPr>
              <a:r>
                <a:rPr lang="sv-SE" sz="1400" dirty="0">
                  <a:latin typeface="Times New Roman" panose="02020603050405020304" pitchFamily="18" charset="0"/>
                </a:rPr>
                <a:t>Medelsvåra/lätta</a:t>
              </a:r>
            </a:p>
            <a:p>
              <a:pPr marL="609600" indent="-609600" algn="ctr" defTabSz="457200">
                <a:lnSpc>
                  <a:spcPct val="90000"/>
                </a:lnSpc>
                <a:buFont typeface="Wingdings" panose="05000000000000000000" pitchFamily="2" charset="2"/>
                <a:buNone/>
              </a:pPr>
              <a:endParaRPr lang="sv-SE" sz="1400" dirty="0"/>
            </a:p>
          </p:txBody>
        </p:sp>
        <p:sp>
          <p:nvSpPr>
            <p:cNvPr id="10" name="Pyr4"/>
            <p:cNvSpPr>
              <a:spLocks noEditPoints="1" noChangeArrowheads="1"/>
            </p:cNvSpPr>
            <p:nvPr/>
          </p:nvSpPr>
          <p:spPr bwMode="auto">
            <a:xfrm>
              <a:off x="1248" y="2904"/>
              <a:ext cx="4176"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pPr algn="ctr"/>
              <a:endParaRPr lang="sv-SE" altLang="sv-SE" sz="800" dirty="0">
                <a:latin typeface="Times New Roman" panose="02020603050405020304" pitchFamily="18" charset="0"/>
              </a:endParaRPr>
            </a:p>
            <a:p>
              <a:pPr algn="ctr"/>
              <a:r>
                <a:rPr lang="sv-SE" altLang="sv-SE" sz="1600" dirty="0">
                  <a:latin typeface="Times New Roman" panose="02020603050405020304" pitchFamily="18" charset="0"/>
                </a:rPr>
                <a:t>Indikationstest – start och träningsnivå</a:t>
              </a:r>
            </a:p>
            <a:p>
              <a:endParaRPr lang="sv-SE" dirty="0"/>
            </a:p>
          </p:txBody>
        </p:sp>
      </p:grpSp>
      <p:sp>
        <p:nvSpPr>
          <p:cNvPr id="3" name="textruta 2"/>
          <p:cNvSpPr txBox="1"/>
          <p:nvPr/>
        </p:nvSpPr>
        <p:spPr>
          <a:xfrm>
            <a:off x="5868144" y="5805264"/>
            <a:ext cx="2880320" cy="523220"/>
          </a:xfrm>
          <a:prstGeom prst="rect">
            <a:avLst/>
          </a:prstGeom>
          <a:noFill/>
        </p:spPr>
        <p:txBody>
          <a:bodyPr wrap="square" rtlCol="0">
            <a:spAutoFit/>
          </a:bodyPr>
          <a:lstStyle/>
          <a:p>
            <a:pPr algn="r"/>
            <a:r>
              <a:rPr lang="sv-SE" sz="1400" dirty="0">
                <a:latin typeface="+mn-lt"/>
              </a:rPr>
              <a:t>Sohlberg &amp; </a:t>
            </a:r>
            <a:r>
              <a:rPr lang="sv-SE" sz="1400" dirty="0" err="1">
                <a:latin typeface="+mn-lt"/>
              </a:rPr>
              <a:t>Mateer</a:t>
            </a:r>
            <a:r>
              <a:rPr lang="sv-SE" sz="1400" dirty="0">
                <a:latin typeface="+mn-lt"/>
              </a:rPr>
              <a:t>, 1987; </a:t>
            </a:r>
          </a:p>
          <a:p>
            <a:pPr algn="r"/>
            <a:r>
              <a:rPr lang="sv-SE" sz="1400" dirty="0">
                <a:latin typeface="+mn-lt"/>
              </a:rPr>
              <a:t>Sohlberg, </a:t>
            </a:r>
            <a:r>
              <a:rPr lang="sv-SE" sz="1400" dirty="0" err="1">
                <a:latin typeface="+mn-lt"/>
              </a:rPr>
              <a:t>McLaughlin</a:t>
            </a:r>
            <a:r>
              <a:rPr lang="sv-SE" sz="1400" dirty="0">
                <a:latin typeface="+mn-lt"/>
              </a:rPr>
              <a:t>, et al 2000.</a:t>
            </a:r>
          </a:p>
        </p:txBody>
      </p:sp>
    </p:spTree>
    <p:extLst>
      <p:ext uri="{BB962C8B-B14F-4D97-AF65-F5344CB8AC3E}">
        <p14:creationId xmlns:p14="http://schemas.microsoft.com/office/powerpoint/2010/main" val="165651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41363" y="273387"/>
            <a:ext cx="7667625" cy="1057275"/>
          </a:xfrm>
        </p:spPr>
        <p:txBody>
          <a:bodyPr/>
          <a:lstStyle/>
          <a:p>
            <a:r>
              <a:rPr lang="sv-SE" sz="3600" dirty="0"/>
              <a:t>MEDVETENHET</a:t>
            </a:r>
            <a:endParaRPr lang="sv-SE" dirty="0"/>
          </a:p>
        </p:txBody>
      </p:sp>
      <p:sp>
        <p:nvSpPr>
          <p:cNvPr id="4" name="Platshållare för innehåll 3"/>
          <p:cNvSpPr>
            <a:spLocks noGrp="1"/>
          </p:cNvSpPr>
          <p:nvPr>
            <p:ph sz="half" idx="2"/>
          </p:nvPr>
        </p:nvSpPr>
        <p:spPr>
          <a:xfrm>
            <a:off x="3635896" y="2408932"/>
            <a:ext cx="5040560" cy="1884164"/>
          </a:xfrm>
        </p:spPr>
        <p:txBody>
          <a:bodyPr/>
          <a:lstStyle/>
          <a:p>
            <a:pPr marL="0" indent="0">
              <a:buNone/>
            </a:pPr>
            <a:r>
              <a:rPr lang="sv-SE" sz="2000" i="1" dirty="0"/>
              <a:t>”Det känns komplicerat, att inte vara självständig som förr. Nu är det så att jag hittar ju väldigt många lösningar men ofta är lösningen att jag INTE gör någonting, att jag förstår att det inte fungerar.”</a:t>
            </a:r>
          </a:p>
        </p:txBody>
      </p:sp>
      <p:sp>
        <p:nvSpPr>
          <p:cNvPr id="5" name="Platshållare för bildnummer 4"/>
          <p:cNvSpPr>
            <a:spLocks noGrp="1"/>
          </p:cNvSpPr>
          <p:nvPr>
            <p:ph type="sldNum" sz="quarter" idx="12"/>
          </p:nvPr>
        </p:nvSpPr>
        <p:spPr/>
        <p:txBody>
          <a:bodyPr/>
          <a:lstStyle/>
          <a:p>
            <a:fld id="{719C98C6-00F0-4387-A9BA-FB521E0564CA}" type="slidenum">
              <a:rPr lang="sv-SE" smtClean="0"/>
              <a:pPr/>
              <a:t>14</a:t>
            </a:fld>
            <a:endParaRPr lang="sv-SE" dirty="0"/>
          </a:p>
        </p:txBody>
      </p:sp>
      <p:sp>
        <p:nvSpPr>
          <p:cNvPr id="6" name="Pil: höger 5"/>
          <p:cNvSpPr/>
          <p:nvPr/>
        </p:nvSpPr>
        <p:spPr bwMode="auto">
          <a:xfrm rot="13472227">
            <a:off x="478233" y="3101087"/>
            <a:ext cx="4356000" cy="1527471"/>
          </a:xfrm>
          <a:prstGeom prst="rightArrow">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a:ln>
                <a:noFill/>
              </a:ln>
              <a:solidFill>
                <a:schemeClr val="tx1"/>
              </a:solidFill>
              <a:effectLst/>
              <a:latin typeface="Times"/>
            </a:endParaRPr>
          </a:p>
        </p:txBody>
      </p:sp>
      <p:sp>
        <p:nvSpPr>
          <p:cNvPr id="7" name="textruta 6"/>
          <p:cNvSpPr txBox="1"/>
          <p:nvPr/>
        </p:nvSpPr>
        <p:spPr>
          <a:xfrm rot="2654416">
            <a:off x="1462353" y="3803391"/>
            <a:ext cx="2792771" cy="523220"/>
          </a:xfrm>
          <a:prstGeom prst="rect">
            <a:avLst/>
          </a:prstGeom>
          <a:noFill/>
        </p:spPr>
        <p:txBody>
          <a:bodyPr wrap="square" rtlCol="0">
            <a:spAutoFit/>
          </a:bodyPr>
          <a:lstStyle/>
          <a:p>
            <a:r>
              <a:rPr lang="sv-SE" sz="2800" dirty="0"/>
              <a:t>AWARENESS</a:t>
            </a:r>
          </a:p>
        </p:txBody>
      </p:sp>
      <p:sp>
        <p:nvSpPr>
          <p:cNvPr id="8" name="Ellips 7"/>
          <p:cNvSpPr/>
          <p:nvPr/>
        </p:nvSpPr>
        <p:spPr bwMode="auto">
          <a:xfrm>
            <a:off x="755774" y="3560256"/>
            <a:ext cx="1151930" cy="100811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sv-SE" sz="800" dirty="0"/>
          </a:p>
          <a:p>
            <a:pPr marL="0" marR="0" indent="0" algn="ctr" defTabSz="914400" rtl="0" eaLnBrk="0" fontAlgn="base" latinLnBrk="0" hangingPunct="0">
              <a:lnSpc>
                <a:spcPct val="100000"/>
              </a:lnSpc>
              <a:spcBef>
                <a:spcPct val="0"/>
              </a:spcBef>
              <a:spcAft>
                <a:spcPct val="0"/>
              </a:spcAft>
              <a:buClrTx/>
              <a:buSzTx/>
              <a:buFontTx/>
              <a:buNone/>
              <a:tabLst/>
            </a:pPr>
            <a:r>
              <a:rPr kumimoji="0" lang="sv-SE" sz="2000" i="0" u="none" strike="noStrike" cap="none" normalizeH="0" baseline="0" dirty="0">
                <a:ln>
                  <a:noFill/>
                </a:ln>
                <a:solidFill>
                  <a:schemeClr val="bg1"/>
                </a:solidFill>
                <a:effectLst/>
                <a:latin typeface="Times"/>
              </a:rPr>
              <a:t>insikt</a:t>
            </a:r>
          </a:p>
        </p:txBody>
      </p:sp>
      <p:sp>
        <p:nvSpPr>
          <p:cNvPr id="9" name="Ellips 8"/>
          <p:cNvSpPr/>
          <p:nvPr/>
        </p:nvSpPr>
        <p:spPr bwMode="auto">
          <a:xfrm>
            <a:off x="623592" y="4688502"/>
            <a:ext cx="1162054" cy="100811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000" b="0" i="0" u="none" strike="noStrike" cap="none" normalizeH="0" baseline="0" dirty="0">
                <a:ln>
                  <a:noFill/>
                </a:ln>
                <a:solidFill>
                  <a:schemeClr val="bg1"/>
                </a:solidFill>
                <a:effectLst/>
                <a:latin typeface="Times"/>
              </a:rPr>
              <a:t>acceptans</a:t>
            </a:r>
          </a:p>
        </p:txBody>
      </p:sp>
      <p:sp>
        <p:nvSpPr>
          <p:cNvPr id="10" name="Ellips 9"/>
          <p:cNvSpPr/>
          <p:nvPr/>
        </p:nvSpPr>
        <p:spPr bwMode="auto">
          <a:xfrm>
            <a:off x="1926014" y="4640816"/>
            <a:ext cx="1109863" cy="115212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sz="2000" dirty="0">
                <a:solidFill>
                  <a:schemeClr val="bg1"/>
                </a:solidFill>
              </a:rPr>
              <a:t>s</a:t>
            </a:r>
            <a:r>
              <a:rPr kumimoji="0" lang="sv-SE" sz="2000" b="0" i="0" u="none" strike="noStrike" cap="none" normalizeH="0" baseline="0" dirty="0">
                <a:ln>
                  <a:noFill/>
                </a:ln>
                <a:solidFill>
                  <a:schemeClr val="bg1"/>
                </a:solidFill>
                <a:effectLst/>
                <a:latin typeface="Times"/>
              </a:rPr>
              <a:t>jälv-bild</a:t>
            </a:r>
          </a:p>
        </p:txBody>
      </p:sp>
    </p:spTree>
    <p:extLst>
      <p:ext uri="{BB962C8B-B14F-4D97-AF65-F5344CB8AC3E}">
        <p14:creationId xmlns:p14="http://schemas.microsoft.com/office/powerpoint/2010/main" val="1449080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41363" y="309482"/>
            <a:ext cx="7667625" cy="1057275"/>
          </a:xfrm>
        </p:spPr>
        <p:txBody>
          <a:bodyPr/>
          <a:lstStyle/>
          <a:p>
            <a:r>
              <a:rPr lang="sv-SE" dirty="0"/>
              <a:t>TILLÄMPAD KUNSKAP</a:t>
            </a:r>
          </a:p>
        </p:txBody>
      </p:sp>
      <p:sp>
        <p:nvSpPr>
          <p:cNvPr id="3" name="Platshållare för innehåll 2"/>
          <p:cNvSpPr>
            <a:spLocks noGrp="1"/>
          </p:cNvSpPr>
          <p:nvPr>
            <p:ph sz="half" idx="1"/>
          </p:nvPr>
        </p:nvSpPr>
        <p:spPr>
          <a:xfrm>
            <a:off x="467544" y="1759513"/>
            <a:ext cx="4850414" cy="2592288"/>
          </a:xfrm>
        </p:spPr>
        <p:txBody>
          <a:bodyPr/>
          <a:lstStyle/>
          <a:p>
            <a:pPr marL="0" indent="0">
              <a:buNone/>
            </a:pPr>
            <a:r>
              <a:rPr lang="sv-SE" sz="1800" i="1" dirty="0"/>
              <a:t>”Jag lärde mig att spänna hjärnan. Jag har mer koll på när jag missar saker, när jag inte hänger med…fast det är mer som information, inte nedslående. Det triggar tävlingsmänniskan i mig. Jag är min egen co-terapeut. Jag jobbar egentligen hela tiden med det. Ständig åter-koppling på hur jag löser något, hur det kan göras bättre, vad kan jag träna mer på?”</a:t>
            </a:r>
          </a:p>
        </p:txBody>
      </p:sp>
      <p:sp>
        <p:nvSpPr>
          <p:cNvPr id="5" name="Platshållare för bildnummer 4"/>
          <p:cNvSpPr>
            <a:spLocks noGrp="1"/>
          </p:cNvSpPr>
          <p:nvPr>
            <p:ph type="sldNum" sz="quarter" idx="12"/>
          </p:nvPr>
        </p:nvSpPr>
        <p:spPr/>
        <p:txBody>
          <a:bodyPr/>
          <a:lstStyle/>
          <a:p>
            <a:fld id="{719C98C6-00F0-4387-A9BA-FB521E0564CA}" type="slidenum">
              <a:rPr lang="sv-SE" smtClean="0"/>
              <a:pPr/>
              <a:t>15</a:t>
            </a:fld>
            <a:endParaRPr lang="sv-SE"/>
          </a:p>
        </p:txBody>
      </p:sp>
      <p:sp>
        <p:nvSpPr>
          <p:cNvPr id="6" name="Pil: höger 5"/>
          <p:cNvSpPr/>
          <p:nvPr/>
        </p:nvSpPr>
        <p:spPr bwMode="auto">
          <a:xfrm rot="18900000">
            <a:off x="3518836" y="3013797"/>
            <a:ext cx="4806438" cy="1534560"/>
          </a:xfrm>
          <a:prstGeom prst="rightArrow">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sp>
        <p:nvSpPr>
          <p:cNvPr id="7" name="textruta 6"/>
          <p:cNvSpPr txBox="1"/>
          <p:nvPr/>
        </p:nvSpPr>
        <p:spPr>
          <a:xfrm rot="18898004">
            <a:off x="3829522" y="3424447"/>
            <a:ext cx="4447722" cy="461665"/>
          </a:xfrm>
          <a:prstGeom prst="rect">
            <a:avLst/>
          </a:prstGeom>
          <a:noFill/>
        </p:spPr>
        <p:txBody>
          <a:bodyPr wrap="square" rtlCol="0">
            <a:spAutoFit/>
          </a:bodyPr>
          <a:lstStyle/>
          <a:p>
            <a:r>
              <a:rPr lang="sv-SE" sz="2400" dirty="0"/>
              <a:t>APPLIED KNOWLEDGE</a:t>
            </a:r>
          </a:p>
        </p:txBody>
      </p:sp>
      <p:sp>
        <p:nvSpPr>
          <p:cNvPr id="8" name="Ellips 7"/>
          <p:cNvSpPr/>
          <p:nvPr/>
        </p:nvSpPr>
        <p:spPr bwMode="auto">
          <a:xfrm>
            <a:off x="7032120" y="3440120"/>
            <a:ext cx="1800200" cy="90056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800" b="0" i="0" u="none" strike="noStrike" cap="none" normalizeH="0" baseline="0" dirty="0">
              <a:ln>
                <a:noFill/>
              </a:ln>
              <a:solidFill>
                <a:schemeClr val="tx1"/>
              </a:solidFill>
              <a:effectLst/>
              <a:latin typeface="Times"/>
            </a:endParaRPr>
          </a:p>
          <a:p>
            <a:pPr marL="0" marR="0" indent="0" algn="l" defTabSz="914400" rtl="0" eaLnBrk="0" fontAlgn="base" latinLnBrk="0" hangingPunct="0">
              <a:lnSpc>
                <a:spcPct val="100000"/>
              </a:lnSpc>
              <a:spcBef>
                <a:spcPct val="0"/>
              </a:spcBef>
              <a:spcAft>
                <a:spcPct val="0"/>
              </a:spcAft>
              <a:buClrTx/>
              <a:buSzTx/>
              <a:buFontTx/>
              <a:buNone/>
              <a:tabLst/>
            </a:pPr>
            <a:r>
              <a:rPr kumimoji="0" lang="sv-SE" sz="2000" b="0" i="0" u="none" strike="noStrike" cap="none" normalizeH="0" baseline="0" dirty="0">
                <a:ln>
                  <a:noFill/>
                </a:ln>
                <a:solidFill>
                  <a:schemeClr val="bg1"/>
                </a:solidFill>
                <a:effectLst/>
                <a:latin typeface="Times"/>
              </a:rPr>
              <a:t>perspektiv</a:t>
            </a:r>
          </a:p>
        </p:txBody>
      </p:sp>
      <p:sp>
        <p:nvSpPr>
          <p:cNvPr id="9" name="Ellips 8"/>
          <p:cNvSpPr/>
          <p:nvPr/>
        </p:nvSpPr>
        <p:spPr bwMode="auto">
          <a:xfrm>
            <a:off x="5363721" y="4652405"/>
            <a:ext cx="1800200" cy="142696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000" b="0" i="0" u="none" strike="noStrike" cap="none" normalizeH="0" baseline="0" dirty="0">
                <a:ln>
                  <a:noFill/>
                </a:ln>
                <a:solidFill>
                  <a:schemeClr val="bg1"/>
                </a:solidFill>
                <a:effectLst/>
                <a:latin typeface="Times"/>
              </a:rPr>
              <a:t>Greppa</a:t>
            </a:r>
          </a:p>
          <a:p>
            <a:pPr marL="0" marR="0" indent="0" algn="ctr" defTabSz="914400" rtl="0" eaLnBrk="0" fontAlgn="base" latinLnBrk="0" hangingPunct="0">
              <a:lnSpc>
                <a:spcPct val="100000"/>
              </a:lnSpc>
              <a:spcBef>
                <a:spcPct val="0"/>
              </a:spcBef>
              <a:spcAft>
                <a:spcPct val="0"/>
              </a:spcAft>
              <a:buClrTx/>
              <a:buSzTx/>
              <a:buFontTx/>
              <a:buNone/>
              <a:tabLst/>
            </a:pPr>
            <a:r>
              <a:rPr lang="sv-SE" sz="2000" dirty="0" err="1">
                <a:solidFill>
                  <a:schemeClr val="bg1"/>
                </a:solidFill>
              </a:rPr>
              <a:t>begräns-ningar</a:t>
            </a:r>
            <a:endParaRPr kumimoji="0" lang="sv-SE" sz="2000" b="0" i="0" u="none" strike="noStrike" cap="none" normalizeH="0" baseline="0" dirty="0">
              <a:ln>
                <a:noFill/>
              </a:ln>
              <a:solidFill>
                <a:schemeClr val="bg1"/>
              </a:solidFill>
              <a:effectLst/>
            </a:endParaRPr>
          </a:p>
        </p:txBody>
      </p:sp>
      <p:sp>
        <p:nvSpPr>
          <p:cNvPr id="10" name="Ellips 9"/>
          <p:cNvSpPr/>
          <p:nvPr/>
        </p:nvSpPr>
        <p:spPr bwMode="auto">
          <a:xfrm>
            <a:off x="7353280" y="4798764"/>
            <a:ext cx="1395184" cy="115051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000" b="0" i="0" u="none" strike="noStrike" cap="none" normalizeH="0" baseline="0" dirty="0">
                <a:ln>
                  <a:noFill/>
                </a:ln>
                <a:solidFill>
                  <a:schemeClr val="bg1"/>
                </a:solidFill>
                <a:effectLst/>
                <a:latin typeface="Times"/>
              </a:rPr>
              <a:t>Själv-träning</a:t>
            </a:r>
          </a:p>
        </p:txBody>
      </p:sp>
    </p:spTree>
    <p:extLst>
      <p:ext uri="{BB962C8B-B14F-4D97-AF65-F5344CB8AC3E}">
        <p14:creationId xmlns:p14="http://schemas.microsoft.com/office/powerpoint/2010/main" val="248180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41363" y="706522"/>
            <a:ext cx="7667625" cy="1057275"/>
          </a:xfrm>
        </p:spPr>
        <p:txBody>
          <a:bodyPr/>
          <a:lstStyle/>
          <a:p>
            <a:r>
              <a:rPr lang="sv-SE" sz="3600" dirty="0"/>
              <a:t>VÄLJA STRATEGI</a:t>
            </a:r>
          </a:p>
        </p:txBody>
      </p:sp>
      <p:sp>
        <p:nvSpPr>
          <p:cNvPr id="3" name="Platshållare för innehåll 2"/>
          <p:cNvSpPr>
            <a:spLocks noGrp="1"/>
          </p:cNvSpPr>
          <p:nvPr>
            <p:ph sz="half" idx="1"/>
          </p:nvPr>
        </p:nvSpPr>
        <p:spPr>
          <a:xfrm>
            <a:off x="539750" y="364286"/>
            <a:ext cx="2592388" cy="4114800"/>
          </a:xfrm>
        </p:spPr>
        <p:txBody>
          <a:bodyPr numCol="1" anchor="b"/>
          <a:lstStyle/>
          <a:p>
            <a:pPr marL="0" indent="0">
              <a:buNone/>
            </a:pPr>
            <a:r>
              <a:rPr lang="sv-SE" sz="2000" i="1" dirty="0"/>
              <a:t>”Jag prövar massor av olika strategier så att jag har något att välja bland när jag väl behöver och slipper tänka ut en lämplig strategi på plats.”</a:t>
            </a:r>
          </a:p>
        </p:txBody>
      </p:sp>
      <p:graphicFrame>
        <p:nvGraphicFramePr>
          <p:cNvPr id="6" name="Platshållare för innehåll 5"/>
          <p:cNvGraphicFramePr>
            <a:graphicFrameLocks noGrp="1"/>
          </p:cNvGraphicFramePr>
          <p:nvPr>
            <p:ph sz="half" idx="2"/>
          </p:nvPr>
        </p:nvGraphicFramePr>
        <p:xfrm>
          <a:off x="3132138" y="2120900"/>
          <a:ext cx="518001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tshållare för bildnummer 4"/>
          <p:cNvSpPr>
            <a:spLocks noGrp="1"/>
          </p:cNvSpPr>
          <p:nvPr>
            <p:ph type="sldNum" sz="quarter" idx="12"/>
          </p:nvPr>
        </p:nvSpPr>
        <p:spPr/>
        <p:txBody>
          <a:bodyPr/>
          <a:lstStyle/>
          <a:p>
            <a:fld id="{719C98C6-00F0-4387-A9BA-FB521E0564CA}" type="slidenum">
              <a:rPr lang="sv-SE" smtClean="0"/>
              <a:pPr/>
              <a:t>16</a:t>
            </a:fld>
            <a:endParaRPr lang="sv-SE"/>
          </a:p>
        </p:txBody>
      </p:sp>
      <p:pic>
        <p:nvPicPr>
          <p:cNvPr id="8" name="Bildobjekt 7"/>
          <p:cNvPicPr>
            <a:picLocks noChangeAspect="1"/>
          </p:cNvPicPr>
          <p:nvPr/>
        </p:nvPicPr>
        <p:blipFill>
          <a:blip r:embed="rId8"/>
          <a:stretch>
            <a:fillRect/>
          </a:stretch>
        </p:blipFill>
        <p:spPr>
          <a:xfrm>
            <a:off x="3563888" y="3074941"/>
            <a:ext cx="1146147" cy="1146147"/>
          </a:xfrm>
          <a:prstGeom prst="rect">
            <a:avLst/>
          </a:prstGeom>
        </p:spPr>
      </p:pic>
    </p:spTree>
    <p:extLst>
      <p:ext uri="{BB962C8B-B14F-4D97-AF65-F5344CB8AC3E}">
        <p14:creationId xmlns:p14="http://schemas.microsoft.com/office/powerpoint/2010/main" val="326375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5"/>
          <p:cNvSpPr>
            <a:spLocks noChangeAspect="1" noChangeArrowheads="1" noTextEdit="1"/>
          </p:cNvSpPr>
          <p:nvPr/>
        </p:nvSpPr>
        <p:spPr bwMode="auto">
          <a:xfrm>
            <a:off x="908050" y="3500438"/>
            <a:ext cx="7696200" cy="187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sv-SE"/>
          </a:p>
        </p:txBody>
      </p:sp>
      <p:pic>
        <p:nvPicPr>
          <p:cNvPr id="9219" name="Bildobjekt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892771"/>
            <a:ext cx="6877050" cy="420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908720"/>
            <a:ext cx="7772400" cy="862013"/>
          </a:xfrm>
        </p:spPr>
        <p:txBody>
          <a:bodyPr/>
          <a:lstStyle/>
          <a:p>
            <a:pPr eaLnBrk="1" hangingPunct="1"/>
            <a:r>
              <a:rPr lang="sv-SE" altLang="sv-SE" dirty="0"/>
              <a:t>Dynamisk modell för hantering av uppmärksamhetsnedsättning  </a:t>
            </a:r>
          </a:p>
        </p:txBody>
      </p:sp>
    </p:spTree>
    <p:extLst>
      <p:ext uri="{BB962C8B-B14F-4D97-AF65-F5344CB8AC3E}">
        <p14:creationId xmlns:p14="http://schemas.microsoft.com/office/powerpoint/2010/main" val="1087892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B4AC2EE5-4624-4BE8-86E5-0DC3D1D6B2C7}"/>
              </a:ext>
            </a:extLst>
          </p:cNvPr>
          <p:cNvSpPr>
            <a:spLocks noGrp="1" noChangeArrowheads="1"/>
          </p:cNvSpPr>
          <p:nvPr>
            <p:ph type="title"/>
          </p:nvPr>
        </p:nvSpPr>
        <p:spPr>
          <a:xfrm>
            <a:off x="457200" y="992188"/>
            <a:ext cx="8229600" cy="492125"/>
          </a:xfrm>
        </p:spPr>
        <p:txBody>
          <a:bodyPr/>
          <a:lstStyle/>
          <a:p>
            <a:r>
              <a:rPr lang="sv-SE" altLang="sv-SE" sz="3200">
                <a:solidFill>
                  <a:srgbClr val="870052"/>
                </a:solidFill>
              </a:rPr>
              <a:t>Arbetsminnesträning</a:t>
            </a:r>
            <a:r>
              <a:rPr lang="sv-SE" altLang="sv-SE" sz="3200">
                <a:solidFill>
                  <a:srgbClr val="800000"/>
                </a:solidFill>
              </a:rPr>
              <a:t> med Cogmed</a:t>
            </a:r>
          </a:p>
        </p:txBody>
      </p:sp>
      <p:sp>
        <p:nvSpPr>
          <p:cNvPr id="99331" name="Rectangle 3">
            <a:extLst>
              <a:ext uri="{FF2B5EF4-FFF2-40B4-BE49-F238E27FC236}">
                <a16:creationId xmlns:a16="http://schemas.microsoft.com/office/drawing/2014/main" id="{1DC97152-FB18-49D8-BAF3-BBACA67C14F4}"/>
              </a:ext>
            </a:extLst>
          </p:cNvPr>
          <p:cNvSpPr>
            <a:spLocks noGrp="1" noChangeArrowheads="1"/>
          </p:cNvSpPr>
          <p:nvPr>
            <p:ph type="body" idx="1"/>
          </p:nvPr>
        </p:nvSpPr>
        <p:spPr>
          <a:xfrm>
            <a:off x="457200" y="2205038"/>
            <a:ext cx="8229600" cy="4119562"/>
          </a:xfrm>
        </p:spPr>
        <p:txBody>
          <a:bodyPr/>
          <a:lstStyle/>
          <a:p>
            <a:r>
              <a:rPr lang="sv-SE" altLang="sv-SE"/>
              <a:t>Webbaserat träningsprogram </a:t>
            </a:r>
          </a:p>
          <a:p>
            <a:endParaRPr lang="sv-SE" altLang="sv-SE"/>
          </a:p>
          <a:p>
            <a:r>
              <a:rPr lang="sv-SE" altLang="sv-SE"/>
              <a:t>Specifik för arbetsminnesträning</a:t>
            </a:r>
          </a:p>
          <a:p>
            <a:pPr>
              <a:buFont typeface="Wingdings" panose="05000000000000000000" pitchFamily="2" charset="2"/>
              <a:buNone/>
            </a:pPr>
            <a:r>
              <a:rPr lang="sv-SE" altLang="sv-SE"/>
              <a:t> </a:t>
            </a:r>
          </a:p>
          <a:p>
            <a:r>
              <a:rPr lang="sv-SE" altLang="sv-SE"/>
              <a:t>Hög intensitet (25 träningspass; 5 veckor)</a:t>
            </a:r>
          </a:p>
          <a:p>
            <a:pPr>
              <a:buFont typeface="Wingdings" panose="05000000000000000000" pitchFamily="2" charset="2"/>
              <a:buNone/>
            </a:pPr>
            <a:r>
              <a:rPr lang="sv-SE" altLang="sv-SE"/>
              <a:t> </a:t>
            </a:r>
          </a:p>
          <a:p>
            <a:r>
              <a:rPr lang="sv-SE" altLang="sv-SE"/>
              <a:t>Individuellt reglerad svårighetsgrad </a:t>
            </a:r>
          </a:p>
          <a:p>
            <a:endParaRPr lang="sv-SE" altLang="sv-SE"/>
          </a:p>
          <a:p>
            <a:r>
              <a:rPr lang="sv-SE" altLang="sv-SE"/>
              <a:t>Coach för återkoppling v g strategi och resultat</a:t>
            </a:r>
          </a:p>
          <a:p>
            <a:endParaRPr lang="sv-SE" altLang="sv-SE"/>
          </a:p>
        </p:txBody>
      </p:sp>
      <p:pic>
        <p:nvPicPr>
          <p:cNvPr id="99332" name="Picture 5" descr="ANd9GcSDfbQ2Aomz079h9jxXnuNuiNYrFzfgKotUgXYlZp2-iCW-epmFqoe03w">
            <a:hlinkClick r:id="rId3"/>
            <a:extLst>
              <a:ext uri="{FF2B5EF4-FFF2-40B4-BE49-F238E27FC236}">
                <a16:creationId xmlns:a16="http://schemas.microsoft.com/office/drawing/2014/main" id="{199E59AA-5B92-4F26-93C2-EE8449B88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2133600"/>
            <a:ext cx="1871662"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7" descr="ANd9GcS_SREFDm6sDgSDP3U8U2lymdv3CmdL4TJzF0uR7HkFwnL-1LKX-SRh2g">
            <a:hlinkClick r:id="rId5"/>
            <a:extLst>
              <a:ext uri="{FF2B5EF4-FFF2-40B4-BE49-F238E27FC236}">
                <a16:creationId xmlns:a16="http://schemas.microsoft.com/office/drawing/2014/main" id="{F988D6D0-72D2-4CBD-9C1C-CF088F4932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3789363"/>
            <a:ext cx="19431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18742CAB-A5BE-48A5-89C1-79ED69ADCB08}"/>
              </a:ext>
            </a:extLst>
          </p:cNvPr>
          <p:cNvSpPr>
            <a:spLocks noGrp="1" noChangeArrowheads="1"/>
          </p:cNvSpPr>
          <p:nvPr>
            <p:ph type="title"/>
          </p:nvPr>
        </p:nvSpPr>
        <p:spPr>
          <a:xfrm>
            <a:off x="468313" y="908050"/>
            <a:ext cx="8256587" cy="830263"/>
          </a:xfrm>
        </p:spPr>
        <p:txBody>
          <a:bodyPr/>
          <a:lstStyle/>
          <a:p>
            <a:pPr eaLnBrk="1" hangingPunct="1"/>
            <a:r>
              <a:rPr lang="sv-SE" altLang="sv-SE" sz="3200">
                <a:latin typeface="Times New Roman" panose="02020603050405020304" pitchFamily="18" charset="0"/>
              </a:rPr>
              <a:t>Träning av arbetsminne: Rememo/Cogmed </a:t>
            </a:r>
            <a:br>
              <a:rPr lang="sv-SE" altLang="sv-SE" sz="3200">
                <a:latin typeface="Times New Roman" panose="02020603050405020304" pitchFamily="18" charset="0"/>
              </a:rPr>
            </a:br>
            <a:endParaRPr lang="sv-SE" altLang="sv-SE" sz="3200">
              <a:latin typeface="Times New Roman" panose="02020603050405020304" pitchFamily="18" charset="0"/>
            </a:endParaRPr>
          </a:p>
        </p:txBody>
      </p:sp>
      <p:sp>
        <p:nvSpPr>
          <p:cNvPr id="101379" name="Rectangle 3">
            <a:extLst>
              <a:ext uri="{FF2B5EF4-FFF2-40B4-BE49-F238E27FC236}">
                <a16:creationId xmlns:a16="http://schemas.microsoft.com/office/drawing/2014/main" id="{AD285CE1-E4DE-4AA0-A6F7-9C57E1E1C379}"/>
              </a:ext>
            </a:extLst>
          </p:cNvPr>
          <p:cNvSpPr>
            <a:spLocks noGrp="1" noChangeArrowheads="1"/>
          </p:cNvSpPr>
          <p:nvPr>
            <p:ph idx="1"/>
          </p:nvPr>
        </p:nvSpPr>
        <p:spPr>
          <a:xfrm>
            <a:off x="468313" y="1844675"/>
            <a:ext cx="6264275" cy="4497388"/>
          </a:xfrm>
        </p:spPr>
        <p:txBody>
          <a:bodyPr/>
          <a:lstStyle/>
          <a:p>
            <a:pPr>
              <a:buFont typeface="Wingdings" panose="05000000000000000000" pitchFamily="2" charset="2"/>
              <a:buNone/>
            </a:pPr>
            <a:r>
              <a:rPr lang="sv-SE" altLang="sv-SE">
                <a:latin typeface="Times New Roman" panose="02020603050405020304" pitchFamily="18" charset="0"/>
              </a:rPr>
              <a:t>Uppgiftsbeskrivning</a:t>
            </a:r>
          </a:p>
          <a:p>
            <a:endParaRPr lang="sv-SE" altLang="sv-SE" sz="1000">
              <a:latin typeface="Times New Roman" panose="02020603050405020304" pitchFamily="18" charset="0"/>
            </a:endParaRPr>
          </a:p>
          <a:p>
            <a:r>
              <a:rPr lang="sv-SE" altLang="sv-SE" sz="1800">
                <a:latin typeface="Times New Roman" panose="02020603050405020304" pitchFamily="18" charset="0"/>
              </a:rPr>
              <a:t>Upprepa en ljussekvens i ett visuospatialt mönster. Medverkande tittar efter lampor som lyses upp i sekvenser om fyra enheter eller fler och upprepar därefter mönstret.</a:t>
            </a:r>
          </a:p>
          <a:p>
            <a:endParaRPr lang="sv-SE" altLang="sv-SE" sz="1000">
              <a:latin typeface="Times New Roman" panose="02020603050405020304" pitchFamily="18" charset="0"/>
            </a:endParaRPr>
          </a:p>
          <a:p>
            <a:r>
              <a:rPr lang="sv-SE" altLang="sv-SE" sz="1800">
                <a:latin typeface="Times New Roman" panose="02020603050405020304" pitchFamily="18" charset="0"/>
              </a:rPr>
              <a:t>Upprepa en siffersekvens i omvänd ordning. En nummertavla visas och medverkande hör en siffersekvens läsas upp.  Medverkande trycker på de siffror som hörts men återger sekvensen i omvänd ordning.</a:t>
            </a:r>
          </a:p>
          <a:p>
            <a:endParaRPr lang="sv-SE" altLang="sv-SE" sz="1000">
              <a:latin typeface="Times New Roman" panose="02020603050405020304" pitchFamily="18" charset="0"/>
            </a:endParaRPr>
          </a:p>
          <a:p>
            <a:r>
              <a:rPr lang="sv-SE" altLang="sv-SE" sz="1800">
                <a:latin typeface="Times New Roman" panose="02020603050405020304" pitchFamily="18" charset="0"/>
              </a:rPr>
              <a:t>Upprepa en ljussekvens i 3D visuospatialt mönster. Lampor lyses upp sekventiellt och symmetriskt i ett 3D rum med fem väggar. Medverkande upprepar därefter mönstret.</a:t>
            </a:r>
          </a:p>
          <a:p>
            <a:endParaRPr lang="sv-SE" altLang="sv-SE" sz="1800">
              <a:latin typeface="Times New Roman" panose="02020603050405020304" pitchFamily="18" charset="0"/>
            </a:endParaRPr>
          </a:p>
          <a:p>
            <a:pPr>
              <a:buFont typeface="Wingdings" panose="05000000000000000000" pitchFamily="2" charset="2"/>
              <a:buNone/>
            </a:pPr>
            <a:r>
              <a:rPr lang="sv-SE" altLang="sv-SE" i="1">
                <a:latin typeface="Times New Roman" panose="02020603050405020304" pitchFamily="18" charset="0"/>
              </a:rPr>
              <a:t>Klingberg et al, Science 2009</a:t>
            </a:r>
          </a:p>
          <a:p>
            <a:pPr eaLnBrk="1" hangingPunct="1">
              <a:lnSpc>
                <a:spcPct val="80000"/>
              </a:lnSpc>
            </a:pPr>
            <a:endParaRPr lang="sv-SE" altLang="sv-SE"/>
          </a:p>
        </p:txBody>
      </p:sp>
      <p:pic>
        <p:nvPicPr>
          <p:cNvPr id="101380" name="Picture 7" descr="klingberg dopamin">
            <a:extLst>
              <a:ext uri="{FF2B5EF4-FFF2-40B4-BE49-F238E27FC236}">
                <a16:creationId xmlns:a16="http://schemas.microsoft.com/office/drawing/2014/main" id="{2DA6C1EA-A9F9-4A7B-B8F2-08EA3011A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1773238"/>
            <a:ext cx="20891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F2358EE7-63AF-41B7-83D5-561F42F87429}"/>
              </a:ext>
            </a:extLst>
          </p:cNvPr>
          <p:cNvSpPr>
            <a:spLocks noGrp="1" noChangeArrowheads="1"/>
          </p:cNvSpPr>
          <p:nvPr>
            <p:ph type="title"/>
          </p:nvPr>
        </p:nvSpPr>
        <p:spPr/>
        <p:txBody>
          <a:bodyPr/>
          <a:lstStyle/>
          <a:p>
            <a:pPr eaLnBrk="1" hangingPunct="1"/>
            <a:r>
              <a:rPr lang="sv-SE" altLang="sv-SE" sz="3200"/>
              <a:t>T ex nedsatt arbetsminne</a:t>
            </a:r>
          </a:p>
        </p:txBody>
      </p:sp>
      <p:pic>
        <p:nvPicPr>
          <p:cNvPr id="87043" name="Picture 26">
            <a:extLst>
              <a:ext uri="{FF2B5EF4-FFF2-40B4-BE49-F238E27FC236}">
                <a16:creationId xmlns:a16="http://schemas.microsoft.com/office/drawing/2014/main" id="{AE2C4B37-A7F0-424F-A08A-9B028F30E5B7}"/>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14850" y="3768725"/>
            <a:ext cx="2001838" cy="2108200"/>
          </a:xfrm>
        </p:spPr>
      </p:pic>
      <p:pic>
        <p:nvPicPr>
          <p:cNvPr id="87044" name="Picture 32">
            <a:extLst>
              <a:ext uri="{FF2B5EF4-FFF2-40B4-BE49-F238E27FC236}">
                <a16:creationId xmlns:a16="http://schemas.microsoft.com/office/drawing/2014/main" id="{088402DE-1A85-43B4-A617-5488ED6A7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693863"/>
            <a:ext cx="2332037"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36">
            <a:extLst>
              <a:ext uri="{FF2B5EF4-FFF2-40B4-BE49-F238E27FC236}">
                <a16:creationId xmlns:a16="http://schemas.microsoft.com/office/drawing/2014/main" id="{A172A298-1F5B-49B6-8794-9A74C819BA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5363" y="2300288"/>
            <a:ext cx="331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34">
            <a:extLst>
              <a:ext uri="{FF2B5EF4-FFF2-40B4-BE49-F238E27FC236}">
                <a16:creationId xmlns:a16="http://schemas.microsoft.com/office/drawing/2014/main" id="{561F6588-910D-4014-8550-DD10FD5EE4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25" y="3500438"/>
            <a:ext cx="32575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B5E9F5-25B0-4D65-9375-671C2E59F006}"/>
              </a:ext>
            </a:extLst>
          </p:cNvPr>
          <p:cNvSpPr>
            <a:spLocks noGrp="1"/>
          </p:cNvSpPr>
          <p:nvPr>
            <p:ph type="title"/>
          </p:nvPr>
        </p:nvSpPr>
        <p:spPr/>
        <p:txBody>
          <a:bodyPr/>
          <a:lstStyle/>
          <a:p>
            <a:r>
              <a:rPr lang="sv-SE" dirty="0"/>
              <a:t>Tack för </a:t>
            </a:r>
            <a:r>
              <a:rPr lang="sv-SE"/>
              <a:t>er uppmärksamhet!</a:t>
            </a:r>
            <a:br>
              <a:rPr lang="sv-SE"/>
            </a:br>
            <a:br>
              <a:rPr lang="sv-SE"/>
            </a:br>
            <a:br>
              <a:rPr lang="sv-SE"/>
            </a:br>
            <a:br>
              <a:rPr lang="sv-SE"/>
            </a:br>
            <a:endParaRPr lang="sv-SE"/>
          </a:p>
        </p:txBody>
      </p:sp>
      <p:sp>
        <p:nvSpPr>
          <p:cNvPr id="3" name="Platshållare för bildnummer 2">
            <a:extLst>
              <a:ext uri="{FF2B5EF4-FFF2-40B4-BE49-F238E27FC236}">
                <a16:creationId xmlns:a16="http://schemas.microsoft.com/office/drawing/2014/main" id="{B385EA70-D906-AAC5-F38E-BEBF20BF8336}"/>
              </a:ext>
            </a:extLst>
          </p:cNvPr>
          <p:cNvSpPr>
            <a:spLocks noGrp="1"/>
          </p:cNvSpPr>
          <p:nvPr>
            <p:ph type="sldNum" sz="quarter" idx="10"/>
          </p:nvPr>
        </p:nvSpPr>
        <p:spPr/>
        <p:txBody>
          <a:bodyPr/>
          <a:lstStyle/>
          <a:p>
            <a:pPr>
              <a:defRPr/>
            </a:pPr>
            <a:fld id="{89876A52-9EFB-46C3-BB5E-9FEA21BB30F6}" type="slidenum">
              <a:rPr lang="sv-SE" smtClean="0"/>
              <a:pPr>
                <a:defRPr/>
              </a:pPr>
              <a:t>20</a:t>
            </a:fld>
            <a:endParaRPr lang="sv-SE"/>
          </a:p>
        </p:txBody>
      </p:sp>
    </p:spTree>
    <p:extLst>
      <p:ext uri="{BB962C8B-B14F-4D97-AF65-F5344CB8AC3E}">
        <p14:creationId xmlns:p14="http://schemas.microsoft.com/office/powerpoint/2010/main" val="3988133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E7EB380-1A17-4F1A-BC32-64C0DDBA5864}"/>
              </a:ext>
            </a:extLst>
          </p:cNvPr>
          <p:cNvSpPr>
            <a:spLocks noGrp="1"/>
          </p:cNvSpPr>
          <p:nvPr>
            <p:ph type="ctrTitle"/>
          </p:nvPr>
        </p:nvSpPr>
        <p:spPr>
          <a:xfrm>
            <a:off x="741363" y="2354263"/>
            <a:ext cx="7667625" cy="2592387"/>
          </a:xfrm>
        </p:spPr>
        <p:txBody>
          <a:bodyPr/>
          <a:lstStyle/>
          <a:p>
            <a:pPr>
              <a:defRPr/>
            </a:pPr>
            <a:r>
              <a:rPr lang="sv-SE" sz="3600" i="1" dirty="0">
                <a:solidFill>
                  <a:schemeClr val="accent1"/>
                </a:solidFill>
                <a:latin typeface="+mj-lt"/>
              </a:rPr>
              <a:t>Hur hjälper uppmärksamhetsträning efter stroke?</a:t>
            </a:r>
          </a:p>
        </p:txBody>
      </p:sp>
      <p:sp>
        <p:nvSpPr>
          <p:cNvPr id="6" name="Platshållare för text 5">
            <a:extLst>
              <a:ext uri="{FF2B5EF4-FFF2-40B4-BE49-F238E27FC236}">
                <a16:creationId xmlns:a16="http://schemas.microsoft.com/office/drawing/2014/main" id="{19EA05EB-9C1B-4782-BA59-5EA4771CD07E}"/>
              </a:ext>
            </a:extLst>
          </p:cNvPr>
          <p:cNvSpPr>
            <a:spLocks noGrp="1"/>
          </p:cNvSpPr>
          <p:nvPr>
            <p:ph type="body" sz="quarter" idx="10"/>
          </p:nvPr>
        </p:nvSpPr>
        <p:spPr>
          <a:xfrm>
            <a:off x="741363" y="5144551"/>
            <a:ext cx="7632700" cy="577850"/>
          </a:xfrm>
        </p:spPr>
        <p:txBody>
          <a:bodyPr>
            <a:normAutofit fontScale="92500" lnSpcReduction="10000"/>
          </a:bodyPr>
          <a:lstStyle/>
          <a:p>
            <a:pPr algn="r" eaLnBrk="1" hangingPunct="1">
              <a:defRPr/>
            </a:pPr>
            <a:r>
              <a:rPr lang="sv-SE" dirty="0"/>
              <a:t>Gabriela Markovic</a:t>
            </a:r>
          </a:p>
          <a:p>
            <a:pPr algn="r" eaLnBrk="1" hangingPunct="1">
              <a:defRPr/>
            </a:pPr>
            <a:r>
              <a:rPr lang="sv-SE" dirty="0"/>
              <a:t>Rehab- och vårdutvecklare NÖV, med dr, leg. psykolog</a:t>
            </a:r>
          </a:p>
          <a:p>
            <a:pPr algn="r" eaLnBrk="1" hangingPunct="1">
              <a:defRPr/>
            </a:pPr>
            <a:r>
              <a:rPr lang="sv-SE" dirty="0"/>
              <a:t>Rehabiliteringsmedicinska universitetskliniken, Danderyds sjukhus</a:t>
            </a:r>
          </a:p>
        </p:txBody>
      </p:sp>
    </p:spTree>
    <p:extLst>
      <p:ext uri="{BB962C8B-B14F-4D97-AF65-F5344CB8AC3E}">
        <p14:creationId xmlns:p14="http://schemas.microsoft.com/office/powerpoint/2010/main" val="356496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5825DE6-599F-48F6-B95E-62D555E122E3}"/>
              </a:ext>
            </a:extLst>
          </p:cNvPr>
          <p:cNvSpPr>
            <a:spLocks noGrp="1"/>
          </p:cNvSpPr>
          <p:nvPr>
            <p:ph idx="1"/>
          </p:nvPr>
        </p:nvSpPr>
        <p:spPr/>
        <p:txBody>
          <a:bodyPr/>
          <a:lstStyle/>
          <a:p>
            <a:pPr>
              <a:lnSpc>
                <a:spcPct val="115000"/>
              </a:lnSpc>
              <a:spcAft>
                <a:spcPts val="1000"/>
              </a:spcAft>
            </a:pPr>
            <a:r>
              <a:rPr lang="sv-SE" sz="1400" b="1" dirty="0">
                <a:solidFill>
                  <a:srgbClr val="000000"/>
                </a:solidFill>
                <a:effectLst/>
                <a:latin typeface="Arial" panose="020B0604020202020204" pitchFamily="34" charset="0"/>
                <a:ea typeface="Calibri" panose="020F0502020204030204" pitchFamily="34" charset="0"/>
              </a:rPr>
              <a:t>Evidensgrad 1 – Behandlingsstandard</a:t>
            </a:r>
            <a:endParaRPr lang="sv-SE" sz="1200" dirty="0">
              <a:effectLst/>
              <a:latin typeface="Calibri" panose="020F0502020204030204" pitchFamily="34" charset="0"/>
              <a:ea typeface="Calibri" panose="020F0502020204030204" pitchFamily="34" charset="0"/>
            </a:endParaRPr>
          </a:p>
          <a:p>
            <a:pPr>
              <a:lnSpc>
                <a:spcPct val="115000"/>
              </a:lnSpc>
              <a:spcBef>
                <a:spcPts val="1200"/>
              </a:spcBef>
              <a:spcAft>
                <a:spcPts val="300"/>
              </a:spcAft>
            </a:pPr>
            <a:r>
              <a:rPr lang="sv-SE" sz="1400" i="1" dirty="0">
                <a:solidFill>
                  <a:srgbClr val="000000"/>
                </a:solidFill>
                <a:effectLst/>
                <a:latin typeface="Arial" panose="020B0604020202020204" pitchFamily="34" charset="0"/>
                <a:ea typeface="Calibri" panose="020F0502020204030204" pitchFamily="34" charset="0"/>
                <a:cs typeface="Calibri" panose="020F0502020204030204" pitchFamily="34" charset="0"/>
              </a:rPr>
              <a:t>Direkt uppmärksamhetsträning och metakognitiv strategiträning för att underlätta utveckling av kompensatoriska strategier och främja generalisering till verkliga uppgifter</a:t>
            </a:r>
            <a:r>
              <a:rPr lang="sv-SE"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lang="sv-SE" sz="1800" dirty="0">
              <a:effectLst/>
              <a:latin typeface="Cambria" panose="02040503050406030204" pitchFamily="18" charset="0"/>
              <a:ea typeface="Calibri" panose="020F0502020204030204" pitchFamily="34" charset="0"/>
              <a:cs typeface="Calibri" panose="020F0502020204030204" pitchFamily="34" charset="0"/>
            </a:endParaRPr>
          </a:p>
          <a:p>
            <a:pPr marL="342900" lvl="0" indent="-342900">
              <a:lnSpc>
                <a:spcPct val="115000"/>
              </a:lnSpc>
              <a:spcBef>
                <a:spcPts val="1200"/>
              </a:spcBef>
              <a:spcAft>
                <a:spcPts val="300"/>
              </a:spcAft>
              <a:buFont typeface="Symbol" panose="05050102010706020507" pitchFamily="18" charset="2"/>
              <a:buChar char=""/>
            </a:pPr>
            <a:r>
              <a:rPr lang="sv-SE" sz="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vid postakut rehabilitering efter TBI och stroke</a:t>
            </a:r>
            <a:endParaRPr lang="sv-SE" sz="1800" dirty="0">
              <a:effectLst/>
              <a:latin typeface="Cambria" panose="02040503050406030204" pitchFamily="18" charset="0"/>
              <a:ea typeface="Calibri" panose="020F0502020204030204" pitchFamily="34" charset="0"/>
              <a:cs typeface="Calibri" panose="020F0502020204030204" pitchFamily="34" charset="0"/>
            </a:endParaRPr>
          </a:p>
          <a:p>
            <a:pPr>
              <a:lnSpc>
                <a:spcPct val="115000"/>
              </a:lnSpc>
              <a:spcAft>
                <a:spcPts val="1000"/>
              </a:spcAft>
            </a:pPr>
            <a:r>
              <a:rPr lang="sv-SE" sz="1400" b="1" dirty="0">
                <a:solidFill>
                  <a:srgbClr val="000000"/>
                </a:solidFill>
                <a:effectLst/>
                <a:latin typeface="Arial" panose="020B0604020202020204" pitchFamily="34" charset="0"/>
                <a:ea typeface="Calibri" panose="020F0502020204030204" pitchFamily="34" charset="0"/>
              </a:rPr>
              <a:t> </a:t>
            </a:r>
            <a:endParaRPr lang="sv-SE" sz="1200" dirty="0">
              <a:effectLst/>
              <a:latin typeface="Calibri" panose="020F0502020204030204" pitchFamily="34" charset="0"/>
              <a:ea typeface="Calibri" panose="020F0502020204030204" pitchFamily="34" charset="0"/>
            </a:endParaRPr>
          </a:p>
          <a:p>
            <a:pPr>
              <a:lnSpc>
                <a:spcPct val="115000"/>
              </a:lnSpc>
              <a:spcAft>
                <a:spcPts val="1000"/>
              </a:spcAft>
            </a:pPr>
            <a:r>
              <a:rPr lang="sv-SE" sz="1400" b="1" dirty="0">
                <a:solidFill>
                  <a:srgbClr val="000000"/>
                </a:solidFill>
                <a:effectLst/>
                <a:latin typeface="Arial" panose="020B0604020202020204" pitchFamily="34" charset="0"/>
                <a:ea typeface="Calibri" panose="020F0502020204030204" pitchFamily="34" charset="0"/>
              </a:rPr>
              <a:t>Evidensgrad 2 – Behandlingsrekommendation</a:t>
            </a:r>
            <a:endParaRPr lang="sv-SE" sz="1200" dirty="0">
              <a:effectLst/>
              <a:latin typeface="Calibri" panose="020F0502020204030204" pitchFamily="34" charset="0"/>
              <a:ea typeface="Calibri" panose="020F0502020204030204" pitchFamily="34" charset="0"/>
            </a:endParaRPr>
          </a:p>
          <a:p>
            <a:pPr>
              <a:lnSpc>
                <a:spcPct val="115000"/>
              </a:lnSpc>
              <a:spcAft>
                <a:spcPts val="1000"/>
              </a:spcAft>
            </a:pPr>
            <a:r>
              <a:rPr lang="sv-SE" sz="1400" i="1" dirty="0">
                <a:solidFill>
                  <a:srgbClr val="000000"/>
                </a:solidFill>
                <a:effectLst/>
                <a:latin typeface="Arial" panose="020B0604020202020204" pitchFamily="34" charset="0"/>
                <a:ea typeface="Calibri" panose="020F0502020204030204" pitchFamily="34" charset="0"/>
              </a:rPr>
              <a:t>D</a:t>
            </a:r>
            <a:r>
              <a:rPr lang="sv-SE" sz="1400" i="1" dirty="0">
                <a:effectLst/>
                <a:latin typeface="Arial" panose="020B0604020202020204" pitchFamily="34" charset="0"/>
                <a:ea typeface="Calibri" panose="020F0502020204030204" pitchFamily="34" charset="0"/>
              </a:rPr>
              <a:t>irekt uppmärksamhetsträning inklusive d</a:t>
            </a:r>
            <a:r>
              <a:rPr lang="sv-SE" sz="1400" i="1" dirty="0">
                <a:solidFill>
                  <a:srgbClr val="000000"/>
                </a:solidFill>
                <a:effectLst/>
                <a:latin typeface="Arial" panose="020B0604020202020204" pitchFamily="34" charset="0"/>
                <a:ea typeface="Calibri" panose="020F0502020204030204" pitchFamily="34" charset="0"/>
              </a:rPr>
              <a:t>atorbaserad träning </a:t>
            </a:r>
            <a:endParaRPr lang="sv-SE" sz="1200" dirty="0">
              <a:effectLst/>
              <a:latin typeface="Calibri" panose="020F0502020204030204" pitchFamily="34" charset="0"/>
              <a:ea typeface="Calibri" panose="020F0502020204030204" pitchFamily="34" charset="0"/>
            </a:endParaRPr>
          </a:p>
          <a:p>
            <a:pPr marL="342900" lvl="0" indent="-342900">
              <a:lnSpc>
                <a:spcPct val="115000"/>
              </a:lnSpc>
              <a:spcAft>
                <a:spcPts val="1200"/>
              </a:spcAft>
              <a:buFont typeface="Symbol" panose="05050102010706020507" pitchFamily="18" charset="2"/>
              <a:buChar char=""/>
            </a:pPr>
            <a:r>
              <a:rPr lang="sv-SE" sz="1200" dirty="0">
                <a:solidFill>
                  <a:srgbClr val="000000"/>
                </a:solidFill>
                <a:effectLst/>
                <a:latin typeface="Arial" panose="020B0604020202020204" pitchFamily="34" charset="0"/>
                <a:ea typeface="Calibri" panose="020F0502020204030204" pitchFamily="34" charset="0"/>
              </a:rPr>
              <a:t>för specifika nedsättningar i arbetsminne postakut efter förvärvad hjärnskada. </a:t>
            </a:r>
            <a:endParaRPr lang="sv-SE" sz="1200" dirty="0">
              <a:effectLst/>
              <a:latin typeface="Calibri" panose="020F0502020204030204" pitchFamily="34" charset="0"/>
              <a:ea typeface="Calibri" panose="020F0502020204030204" pitchFamily="34" charset="0"/>
            </a:endParaRPr>
          </a:p>
          <a:p>
            <a:pPr>
              <a:lnSpc>
                <a:spcPct val="107000"/>
              </a:lnSpc>
              <a:spcAft>
                <a:spcPts val="1200"/>
              </a:spcAft>
            </a:pPr>
            <a:r>
              <a:rPr lang="sv-SE" sz="1200" dirty="0">
                <a:effectLst/>
                <a:latin typeface="Arial" panose="020B0604020202020204" pitchFamily="34" charset="0"/>
                <a:ea typeface="Calibri" panose="020F0502020204030204" pitchFamily="34" charset="0"/>
              </a:rPr>
              <a:t>ACRM betonar vikten av behandlarstödda interventioner och att dessa även inkluderar träning av metakognitiva strategier för att gynna medvetenhet och generalisering</a:t>
            </a:r>
            <a:r>
              <a:rPr lang="sv-SE" sz="1200" dirty="0">
                <a:effectLst/>
                <a:latin typeface="Calibri" panose="020F0502020204030204" pitchFamily="34" charset="0"/>
                <a:ea typeface="Calibri" panose="020F0502020204030204" pitchFamily="34" charset="0"/>
              </a:rPr>
              <a:t>.</a:t>
            </a:r>
          </a:p>
          <a:p>
            <a:pPr>
              <a:lnSpc>
                <a:spcPct val="115000"/>
              </a:lnSpc>
              <a:spcAft>
                <a:spcPts val="1000"/>
              </a:spcAft>
            </a:pPr>
            <a:r>
              <a:rPr lang="sv-SE" sz="1400" b="1" dirty="0">
                <a:solidFill>
                  <a:srgbClr val="000000"/>
                </a:solidFill>
                <a:effectLst/>
                <a:latin typeface="Arial" panose="020B0604020202020204" pitchFamily="34" charset="0"/>
                <a:ea typeface="Calibri" panose="020F0502020204030204" pitchFamily="34" charset="0"/>
              </a:rPr>
              <a:t>Evidensgrad 3 – Behandlingsalternativ</a:t>
            </a:r>
            <a:endParaRPr lang="sv-SE" sz="1200" dirty="0">
              <a:effectLst/>
              <a:latin typeface="Calibri" panose="020F0502020204030204" pitchFamily="34" charset="0"/>
              <a:ea typeface="Calibri" panose="020F0502020204030204" pitchFamily="34" charset="0"/>
            </a:endParaRPr>
          </a:p>
          <a:p>
            <a:pPr>
              <a:lnSpc>
                <a:spcPct val="115000"/>
              </a:lnSpc>
              <a:spcBef>
                <a:spcPts val="1200"/>
              </a:spcBef>
              <a:spcAft>
                <a:spcPts val="1200"/>
              </a:spcAft>
            </a:pPr>
            <a:r>
              <a:rPr lang="sv-SE" sz="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Inga rekommendationer för denna nivå.</a:t>
            </a:r>
            <a:r>
              <a:rPr lang="sv-SE" sz="1800" i="1"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lang="sv-SE" sz="1800" dirty="0">
              <a:effectLst/>
              <a:latin typeface="Cambria" panose="02040503050406030204" pitchFamily="18" charset="0"/>
              <a:ea typeface="Calibri" panose="020F0502020204030204" pitchFamily="34" charset="0"/>
              <a:cs typeface="Calibri" panose="020F0502020204030204" pitchFamily="34" charset="0"/>
            </a:endParaRPr>
          </a:p>
          <a:p>
            <a:endParaRPr lang="sv-SE" dirty="0"/>
          </a:p>
        </p:txBody>
      </p:sp>
      <p:sp>
        <p:nvSpPr>
          <p:cNvPr id="3" name="Platshållare för text 2">
            <a:extLst>
              <a:ext uri="{FF2B5EF4-FFF2-40B4-BE49-F238E27FC236}">
                <a16:creationId xmlns:a16="http://schemas.microsoft.com/office/drawing/2014/main" id="{B0B5375B-C252-4B52-BAE3-66AB88C2058B}"/>
              </a:ext>
            </a:extLst>
          </p:cNvPr>
          <p:cNvSpPr>
            <a:spLocks noGrp="1"/>
          </p:cNvSpPr>
          <p:nvPr>
            <p:ph type="body" sz="quarter" idx="10"/>
          </p:nvPr>
        </p:nvSpPr>
        <p:spPr/>
        <p:txBody>
          <a:bodyPr/>
          <a:lstStyle/>
          <a:p>
            <a:endParaRPr lang="sv-SE" dirty="0"/>
          </a:p>
        </p:txBody>
      </p:sp>
      <p:sp>
        <p:nvSpPr>
          <p:cNvPr id="4" name="Rubrik 3">
            <a:extLst>
              <a:ext uri="{FF2B5EF4-FFF2-40B4-BE49-F238E27FC236}">
                <a16:creationId xmlns:a16="http://schemas.microsoft.com/office/drawing/2014/main" id="{AE3880A0-B2CF-4A5A-8885-AA15AE63B276}"/>
              </a:ext>
            </a:extLst>
          </p:cNvPr>
          <p:cNvSpPr>
            <a:spLocks noGrp="1"/>
          </p:cNvSpPr>
          <p:nvPr>
            <p:ph type="title"/>
          </p:nvPr>
        </p:nvSpPr>
        <p:spPr/>
        <p:txBody>
          <a:bodyPr/>
          <a:lstStyle/>
          <a:p>
            <a:r>
              <a:rPr lang="sv-SE" dirty="0"/>
              <a:t>Vad säger </a:t>
            </a:r>
            <a:r>
              <a:rPr lang="sv-SE" dirty="0" err="1"/>
              <a:t>forskingen</a:t>
            </a:r>
            <a:r>
              <a:rPr lang="sv-SE" dirty="0"/>
              <a:t>?</a:t>
            </a:r>
          </a:p>
        </p:txBody>
      </p:sp>
      <p:sp>
        <p:nvSpPr>
          <p:cNvPr id="5" name="Platshållare för bildnummer 4">
            <a:extLst>
              <a:ext uri="{FF2B5EF4-FFF2-40B4-BE49-F238E27FC236}">
                <a16:creationId xmlns:a16="http://schemas.microsoft.com/office/drawing/2014/main" id="{C4B4E1D0-C4E1-4C65-8EF2-E18DB4857891}"/>
              </a:ext>
            </a:extLst>
          </p:cNvPr>
          <p:cNvSpPr>
            <a:spLocks noGrp="1"/>
          </p:cNvSpPr>
          <p:nvPr>
            <p:ph type="sldNum" sz="quarter" idx="11"/>
          </p:nvPr>
        </p:nvSpPr>
        <p:spPr/>
        <p:txBody>
          <a:bodyPr/>
          <a:lstStyle/>
          <a:p>
            <a:pPr>
              <a:defRPr/>
            </a:pPr>
            <a:fld id="{FCEFC549-DCBD-420D-A8FE-16B5F7FC2803}" type="slidenum">
              <a:rPr lang="sv-SE" smtClean="0"/>
              <a:pPr>
                <a:defRPr/>
              </a:pPr>
              <a:t>4</a:t>
            </a:fld>
            <a:endParaRPr lang="sv-SE"/>
          </a:p>
        </p:txBody>
      </p:sp>
    </p:spTree>
    <p:extLst>
      <p:ext uri="{BB962C8B-B14F-4D97-AF65-F5344CB8AC3E}">
        <p14:creationId xmlns:p14="http://schemas.microsoft.com/office/powerpoint/2010/main" val="38548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A986444-2B75-4642-8030-71D8FD40EB68}"/>
              </a:ext>
            </a:extLst>
          </p:cNvPr>
          <p:cNvSpPr>
            <a:spLocks noGrp="1" noChangeArrowheads="1"/>
          </p:cNvSpPr>
          <p:nvPr>
            <p:ph type="title"/>
          </p:nvPr>
        </p:nvSpPr>
        <p:spPr>
          <a:xfrm>
            <a:off x="539750" y="981075"/>
            <a:ext cx="7772400" cy="792163"/>
          </a:xfrm>
        </p:spPr>
        <p:txBody>
          <a:bodyPr/>
          <a:lstStyle/>
          <a:p>
            <a:r>
              <a:rPr lang="sv-SE" altLang="sv-SE" sz="3200">
                <a:latin typeface="Times New Roman" panose="02020603050405020304" pitchFamily="18" charset="0"/>
                <a:cs typeface="Times New Roman" panose="02020603050405020304" pitchFamily="18" charset="0"/>
              </a:rPr>
              <a:t>Uppmärksamhet</a:t>
            </a:r>
          </a:p>
        </p:txBody>
      </p:sp>
      <p:sp>
        <p:nvSpPr>
          <p:cNvPr id="89091" name="Rectangle 3">
            <a:extLst>
              <a:ext uri="{FF2B5EF4-FFF2-40B4-BE49-F238E27FC236}">
                <a16:creationId xmlns:a16="http://schemas.microsoft.com/office/drawing/2014/main" id="{38FEF7D1-C6BF-42FD-800A-40F01EAE30EB}"/>
              </a:ext>
            </a:extLst>
          </p:cNvPr>
          <p:cNvSpPr>
            <a:spLocks noGrp="1" noChangeArrowheads="1"/>
          </p:cNvSpPr>
          <p:nvPr>
            <p:ph type="body" idx="1"/>
          </p:nvPr>
        </p:nvSpPr>
        <p:spPr>
          <a:xfrm>
            <a:off x="539750" y="1844675"/>
            <a:ext cx="7772400" cy="4114800"/>
          </a:xfrm>
        </p:spPr>
        <p:txBody>
          <a:bodyPr/>
          <a:lstStyle/>
          <a:p>
            <a:pPr marL="457200" indent="-457200">
              <a:buFont typeface="Wingdings" panose="05000000000000000000" pitchFamily="2" charset="2"/>
              <a:buNone/>
            </a:pPr>
            <a:r>
              <a:rPr lang="sv-SE" altLang="sv-SE" i="1">
                <a:latin typeface="Times New Roman" panose="02020603050405020304" pitchFamily="18" charset="0"/>
                <a:cs typeface="Times New Roman" panose="02020603050405020304" pitchFamily="18" charset="0"/>
              </a:rPr>
              <a:t>Innehåll:</a:t>
            </a:r>
            <a:r>
              <a:rPr lang="sv-SE" altLang="sv-SE">
                <a:latin typeface="Times New Roman" panose="02020603050405020304" pitchFamily="18" charset="0"/>
                <a:cs typeface="Times New Roman" panose="02020603050405020304" pitchFamily="18" charset="0"/>
              </a:rPr>
              <a:t> 	riktad intensiv träning + metakognitiva strategier</a:t>
            </a:r>
          </a:p>
          <a:p>
            <a:pPr marL="457200" indent="-457200">
              <a:buFont typeface="Wingdings" panose="05000000000000000000" pitchFamily="2" charset="2"/>
              <a:buNone/>
            </a:pPr>
            <a:r>
              <a:rPr lang="sv-SE" altLang="sv-SE" i="1">
                <a:latin typeface="Times New Roman" panose="02020603050405020304" pitchFamily="18" charset="0"/>
                <a:cs typeface="Times New Roman" panose="02020603050405020304" pitchFamily="18" charset="0"/>
              </a:rPr>
              <a:t>Syfte:</a:t>
            </a:r>
            <a:r>
              <a:rPr lang="sv-SE" altLang="sv-SE">
                <a:latin typeface="Times New Roman" panose="02020603050405020304" pitchFamily="18" charset="0"/>
                <a:cs typeface="Times New Roman" panose="02020603050405020304" pitchFamily="18" charset="0"/>
              </a:rPr>
              <a:t> 		återträna, kompensera, generalisera</a:t>
            </a:r>
          </a:p>
          <a:p>
            <a:pPr marL="457200" indent="-457200">
              <a:buFont typeface="Wingdings" panose="05000000000000000000" pitchFamily="2" charset="2"/>
              <a:buNone/>
            </a:pPr>
            <a:r>
              <a:rPr lang="sv-SE" altLang="sv-SE" i="1">
                <a:latin typeface="Times New Roman" panose="02020603050405020304" pitchFamily="18" charset="0"/>
                <a:cs typeface="Times New Roman" panose="02020603050405020304" pitchFamily="18" charset="0"/>
              </a:rPr>
              <a:t>Utvärdering:</a:t>
            </a:r>
            <a:r>
              <a:rPr lang="sv-SE" altLang="sv-SE">
                <a:latin typeface="Times New Roman" panose="02020603050405020304" pitchFamily="18" charset="0"/>
                <a:cs typeface="Times New Roman" panose="02020603050405020304" pitchFamily="18" charset="0"/>
              </a:rPr>
              <a:t> 	funktionsnivå, ej aktivitet eller delaktighet</a:t>
            </a:r>
          </a:p>
          <a:p>
            <a:pPr marL="457200" indent="-457200">
              <a:buFont typeface="Wingdings" panose="05000000000000000000" pitchFamily="2" charset="2"/>
              <a:buNone/>
            </a:pPr>
            <a:r>
              <a:rPr lang="sv-SE" altLang="sv-SE" i="1">
                <a:latin typeface="Times New Roman" panose="02020603050405020304" pitchFamily="18" charset="0"/>
                <a:cs typeface="Times New Roman" panose="02020603050405020304" pitchFamily="18" charset="0"/>
              </a:rPr>
              <a:t>Patientgrupp:</a:t>
            </a:r>
            <a:r>
              <a:rPr lang="sv-SE" altLang="sv-SE">
                <a:latin typeface="Times New Roman" panose="02020603050405020304" pitchFamily="18" charset="0"/>
                <a:cs typeface="Times New Roman" panose="02020603050405020304" pitchFamily="18" charset="0"/>
              </a:rPr>
              <a:t> 	stroke, TBI</a:t>
            </a:r>
          </a:p>
          <a:p>
            <a:pPr marL="457200" indent="-457200"/>
            <a:endParaRPr lang="sv-SE" altLang="sv-SE">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None/>
            </a:pPr>
            <a:r>
              <a:rPr lang="sv-SE" altLang="sv-SE">
                <a:latin typeface="Times New Roman" panose="02020603050405020304" pitchFamily="18" charset="0"/>
                <a:cs typeface="Times New Roman" panose="02020603050405020304" pitchFamily="18" charset="0"/>
              </a:rPr>
              <a:t>Behandlingsmetoder:</a:t>
            </a:r>
          </a:p>
          <a:p>
            <a:pPr marL="457200" indent="-457200">
              <a:buFont typeface="Wingdings" panose="05000000000000000000" pitchFamily="2" charset="2"/>
              <a:buNone/>
            </a:pPr>
            <a:endParaRPr lang="sv-SE" altLang="sv-SE">
              <a:latin typeface="Times New Roman" panose="02020603050405020304" pitchFamily="18" charset="0"/>
              <a:cs typeface="Times New Roman" panose="02020603050405020304" pitchFamily="18" charset="0"/>
            </a:endParaRPr>
          </a:p>
          <a:p>
            <a:pPr marL="457200" indent="-457200"/>
            <a:r>
              <a:rPr lang="sv-SE" altLang="sv-SE">
                <a:latin typeface="Times New Roman" panose="02020603050405020304" pitchFamily="18" charset="0"/>
                <a:cs typeface="Times New Roman" panose="02020603050405020304" pitchFamily="18" charset="0"/>
              </a:rPr>
              <a:t>Attention Process Training, APT-metoden</a:t>
            </a:r>
          </a:p>
          <a:p>
            <a:pPr marL="457200" indent="-457200"/>
            <a:r>
              <a:rPr lang="sv-SE" altLang="sv-SE">
                <a:latin typeface="Times New Roman" panose="02020603050405020304" pitchFamily="18" charset="0"/>
                <a:cs typeface="Times New Roman" panose="02020603050405020304" pitchFamily="18" charset="0"/>
              </a:rPr>
              <a:t>Time Pressure Management, TPM</a:t>
            </a:r>
          </a:p>
          <a:p>
            <a:pPr marL="457200" indent="-457200"/>
            <a:r>
              <a:rPr lang="sv-SE" altLang="sv-SE">
                <a:latin typeface="Times New Roman" panose="02020603050405020304" pitchFamily="18" charset="0"/>
                <a:cs typeface="Times New Roman" panose="02020603050405020304" pitchFamily="18" charset="0"/>
              </a:rPr>
              <a:t>N-back</a:t>
            </a:r>
          </a:p>
          <a:p>
            <a:pPr marL="457200" indent="-457200"/>
            <a:r>
              <a:rPr lang="sv-SE" altLang="sv-SE">
                <a:latin typeface="Times New Roman" panose="02020603050405020304" pitchFamily="18" charset="0"/>
                <a:cs typeface="Times New Roman" panose="02020603050405020304" pitchFamily="18" charset="0"/>
              </a:rPr>
              <a:t>Datoriserad träning: CogMed QM (med coach)</a:t>
            </a:r>
          </a:p>
          <a:p>
            <a:pPr marL="457200" indent="-457200"/>
            <a:r>
              <a:rPr lang="sv-SE" altLang="sv-SE">
                <a:latin typeface="Times New Roman" panose="02020603050405020304" pitchFamily="18" charset="0"/>
                <a:cs typeface="Times New Roman" panose="02020603050405020304" pitchFamily="18" charset="0"/>
              </a:rPr>
              <a:t>Dynavision</a:t>
            </a:r>
          </a:p>
        </p:txBody>
      </p:sp>
    </p:spTree>
    <p:extLst>
      <p:ext uri="{BB962C8B-B14F-4D97-AF65-F5344CB8AC3E}">
        <p14:creationId xmlns:p14="http://schemas.microsoft.com/office/powerpoint/2010/main" val="81346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2C75F97-3EA9-46FA-ABDD-2C4A47AF3B18}"/>
              </a:ext>
            </a:extLst>
          </p:cNvPr>
          <p:cNvSpPr>
            <a:spLocks noGrp="1" noChangeArrowheads="1"/>
          </p:cNvSpPr>
          <p:nvPr>
            <p:ph type="title" idx="4294967295"/>
          </p:nvPr>
        </p:nvSpPr>
        <p:spPr>
          <a:xfrm>
            <a:off x="539750" y="472404"/>
            <a:ext cx="7772400" cy="1143000"/>
          </a:xfrm>
        </p:spPr>
        <p:txBody>
          <a:bodyPr/>
          <a:lstStyle/>
          <a:p>
            <a:r>
              <a:rPr lang="sv-SE" altLang="sv-SE" sz="3600" dirty="0">
                <a:latin typeface="Times New Roman" panose="02020603050405020304" pitchFamily="18" charset="0"/>
                <a:cs typeface="Times New Roman" panose="02020603050405020304" pitchFamily="18" charset="0"/>
              </a:rPr>
              <a:t>Perspektiv i kognitiv träning</a:t>
            </a:r>
          </a:p>
        </p:txBody>
      </p:sp>
      <p:sp>
        <p:nvSpPr>
          <p:cNvPr id="63491" name="Rectangle 3">
            <a:extLst>
              <a:ext uri="{FF2B5EF4-FFF2-40B4-BE49-F238E27FC236}">
                <a16:creationId xmlns:a16="http://schemas.microsoft.com/office/drawing/2014/main" id="{6F4CD985-0546-44A6-94AA-F8E3CBA66671}"/>
              </a:ext>
            </a:extLst>
          </p:cNvPr>
          <p:cNvSpPr>
            <a:spLocks noGrp="1" noChangeArrowheads="1"/>
          </p:cNvSpPr>
          <p:nvPr>
            <p:ph type="body" sz="half" idx="4294967295"/>
          </p:nvPr>
        </p:nvSpPr>
        <p:spPr>
          <a:xfrm>
            <a:off x="539750" y="1424656"/>
            <a:ext cx="3810000" cy="4114800"/>
          </a:xfrm>
        </p:spPr>
        <p:txBody>
          <a:bodyPr/>
          <a:lstStyle/>
          <a:p>
            <a:pPr>
              <a:buFont typeface="Wingdings" panose="05000000000000000000" pitchFamily="2" charset="2"/>
              <a:buNone/>
            </a:pPr>
            <a:r>
              <a:rPr lang="sv-SE" altLang="sv-SE" sz="2800" i="1" dirty="0">
                <a:latin typeface="Times New Roman" panose="02020603050405020304" pitchFamily="18" charset="0"/>
                <a:cs typeface="Times New Roman" panose="02020603050405020304" pitchFamily="18" charset="0"/>
              </a:rPr>
              <a:t>Adaptivt perspektiv</a:t>
            </a:r>
          </a:p>
          <a:p>
            <a:pPr>
              <a:buFont typeface="Wingdings" panose="05000000000000000000" pitchFamily="2" charset="2"/>
              <a:buNone/>
            </a:pPr>
            <a:endParaRPr lang="sv-SE" altLang="sv-SE" sz="2800" i="1"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None/>
            </a:pPr>
            <a:r>
              <a:rPr lang="sv-SE" altLang="sv-SE" dirty="0">
                <a:latin typeface="Times New Roman" panose="02020603050405020304" pitchFamily="18" charset="0"/>
                <a:cs typeface="Times New Roman" panose="02020603050405020304" pitchFamily="18" charset="0"/>
              </a:rPr>
              <a:t>	åtgärda symtom m h a olika tekniker, strategier och hjälpmedel</a:t>
            </a:r>
          </a:p>
          <a:p>
            <a:pPr>
              <a:spcBef>
                <a:spcPct val="0"/>
              </a:spcBef>
              <a:buFont typeface="Wingdings" panose="05000000000000000000" pitchFamily="2" charset="2"/>
              <a:buNone/>
            </a:pPr>
            <a:endParaRPr lang="sv-SE" altLang="sv-SE" dirty="0">
              <a:latin typeface="Times New Roman" panose="02020603050405020304" pitchFamily="18" charset="0"/>
              <a:cs typeface="Times New Roman" panose="02020603050405020304" pitchFamily="18" charset="0"/>
            </a:endParaRPr>
          </a:p>
          <a:p>
            <a:r>
              <a:rPr lang="sv-SE" altLang="sv-SE" dirty="0">
                <a:latin typeface="Times New Roman" panose="02020603050405020304" pitchFamily="18" charset="0"/>
                <a:cs typeface="Times New Roman" panose="02020603050405020304" pitchFamily="18" charset="0"/>
              </a:rPr>
              <a:t>anpassa sig till brister</a:t>
            </a:r>
          </a:p>
          <a:p>
            <a:r>
              <a:rPr lang="sv-SE" altLang="sv-SE" dirty="0">
                <a:latin typeface="Times New Roman" panose="02020603050405020304" pitchFamily="18" charset="0"/>
                <a:cs typeface="Times New Roman" panose="02020603050405020304" pitchFamily="18" charset="0"/>
              </a:rPr>
              <a:t>miljöförändringar</a:t>
            </a:r>
          </a:p>
          <a:p>
            <a:r>
              <a:rPr lang="sv-SE" altLang="sv-SE" dirty="0">
                <a:latin typeface="Times New Roman" panose="02020603050405020304" pitchFamily="18" charset="0"/>
                <a:cs typeface="Times New Roman" panose="02020603050405020304" pitchFamily="18" charset="0"/>
              </a:rPr>
              <a:t>kompensera förlorad</a:t>
            </a:r>
          </a:p>
          <a:p>
            <a:pPr>
              <a:buFont typeface="Wingdings" panose="05000000000000000000" pitchFamily="2" charset="2"/>
              <a:buNone/>
            </a:pPr>
            <a:r>
              <a:rPr lang="sv-SE" altLang="sv-SE" dirty="0">
                <a:latin typeface="Times New Roman" panose="02020603050405020304" pitchFamily="18" charset="0"/>
                <a:cs typeface="Times New Roman" panose="02020603050405020304" pitchFamily="18" charset="0"/>
              </a:rPr>
              <a:t>	förmåga</a:t>
            </a:r>
          </a:p>
          <a:p>
            <a:pPr>
              <a:spcBef>
                <a:spcPct val="0"/>
              </a:spcBef>
              <a:buFont typeface="Wingdings" panose="05000000000000000000" pitchFamily="2" charset="2"/>
              <a:buNone/>
            </a:pPr>
            <a:endParaRPr lang="sv-SE" altLang="sv-SE" dirty="0">
              <a:latin typeface="Times New Roman" panose="02020603050405020304" pitchFamily="18" charset="0"/>
              <a:cs typeface="Times New Roman" panose="02020603050405020304" pitchFamily="18" charset="0"/>
            </a:endParaRPr>
          </a:p>
        </p:txBody>
      </p:sp>
      <p:sp>
        <p:nvSpPr>
          <p:cNvPr id="63492" name="Rectangle 5">
            <a:extLst>
              <a:ext uri="{FF2B5EF4-FFF2-40B4-BE49-F238E27FC236}">
                <a16:creationId xmlns:a16="http://schemas.microsoft.com/office/drawing/2014/main" id="{22F8D1F4-D940-4B93-8DDF-34C628E0A580}"/>
              </a:ext>
            </a:extLst>
          </p:cNvPr>
          <p:cNvSpPr>
            <a:spLocks noGrp="1" noChangeArrowheads="1"/>
          </p:cNvSpPr>
          <p:nvPr>
            <p:ph type="body" sz="half" idx="4294967295"/>
          </p:nvPr>
        </p:nvSpPr>
        <p:spPr>
          <a:xfrm>
            <a:off x="4463712" y="1340432"/>
            <a:ext cx="4321175" cy="4114800"/>
          </a:xfrm>
        </p:spPr>
        <p:txBody>
          <a:bodyPr/>
          <a:lstStyle/>
          <a:p>
            <a:pPr>
              <a:buFont typeface="Wingdings" panose="05000000000000000000" pitchFamily="2" charset="2"/>
              <a:buNone/>
            </a:pPr>
            <a:r>
              <a:rPr lang="sv-SE" altLang="sv-SE" sz="2800" i="1" dirty="0" err="1">
                <a:latin typeface="Times New Roman" panose="02020603050405020304" pitchFamily="18" charset="0"/>
                <a:cs typeface="Times New Roman" panose="02020603050405020304" pitchFamily="18" charset="0"/>
              </a:rPr>
              <a:t>Återtränande</a:t>
            </a:r>
            <a:r>
              <a:rPr lang="sv-SE" altLang="sv-SE" sz="2800" i="1" dirty="0">
                <a:latin typeface="Times New Roman" panose="02020603050405020304" pitchFamily="18" charset="0"/>
                <a:cs typeface="Times New Roman" panose="02020603050405020304" pitchFamily="18" charset="0"/>
              </a:rPr>
              <a:t> perspektiv</a:t>
            </a:r>
          </a:p>
          <a:p>
            <a:pPr>
              <a:buFont typeface="Wingdings" panose="05000000000000000000" pitchFamily="2" charset="2"/>
              <a:buNone/>
            </a:pPr>
            <a:endParaRPr lang="sv-SE" altLang="sv-SE" sz="2800" i="1"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None/>
            </a:pPr>
            <a:r>
              <a:rPr lang="sv-SE" altLang="sv-SE" dirty="0">
                <a:latin typeface="Times New Roman" panose="02020603050405020304" pitchFamily="18" charset="0"/>
                <a:cs typeface="Times New Roman" panose="02020603050405020304" pitchFamily="18" charset="0"/>
              </a:rPr>
              <a:t>	fokus på underliggande</a:t>
            </a:r>
          </a:p>
          <a:p>
            <a:pPr>
              <a:spcBef>
                <a:spcPct val="0"/>
              </a:spcBef>
              <a:buFont typeface="Wingdings" panose="05000000000000000000" pitchFamily="2" charset="2"/>
              <a:buNone/>
            </a:pPr>
            <a:r>
              <a:rPr lang="sv-SE" altLang="sv-SE" dirty="0">
                <a:latin typeface="Times New Roman" panose="02020603050405020304" pitchFamily="18" charset="0"/>
                <a:cs typeface="Times New Roman" panose="02020603050405020304" pitchFamily="18" charset="0"/>
              </a:rPr>
              <a:t>	kapacitet nödvändig för</a:t>
            </a:r>
          </a:p>
          <a:p>
            <a:pPr>
              <a:spcBef>
                <a:spcPct val="0"/>
              </a:spcBef>
              <a:buFont typeface="Wingdings" panose="05000000000000000000" pitchFamily="2" charset="2"/>
              <a:buNone/>
            </a:pPr>
            <a:r>
              <a:rPr lang="sv-SE" altLang="sv-SE" dirty="0">
                <a:latin typeface="Times New Roman" panose="02020603050405020304" pitchFamily="18" charset="0"/>
                <a:cs typeface="Times New Roman" panose="02020603050405020304" pitchFamily="18" charset="0"/>
              </a:rPr>
              <a:t>	utförande av uppgift</a:t>
            </a:r>
          </a:p>
          <a:p>
            <a:pPr>
              <a:spcBef>
                <a:spcPct val="0"/>
              </a:spcBef>
              <a:buFont typeface="Wingdings" panose="05000000000000000000" pitchFamily="2" charset="2"/>
              <a:buNone/>
            </a:pPr>
            <a:endParaRPr lang="sv-SE" altLang="sv-SE" dirty="0">
              <a:latin typeface="Times New Roman" panose="02020603050405020304" pitchFamily="18" charset="0"/>
              <a:cs typeface="Times New Roman" panose="02020603050405020304" pitchFamily="18" charset="0"/>
            </a:endParaRPr>
          </a:p>
          <a:p>
            <a:r>
              <a:rPr lang="sv-SE" altLang="sv-SE" dirty="0">
                <a:latin typeface="Times New Roman" panose="02020603050405020304" pitchFamily="18" charset="0"/>
                <a:cs typeface="Times New Roman" panose="02020603050405020304" pitchFamily="18" charset="0"/>
              </a:rPr>
              <a:t>specifik funktionsträning</a:t>
            </a:r>
          </a:p>
          <a:p>
            <a:pPr>
              <a:buFont typeface="Wingdings" panose="05000000000000000000" pitchFamily="2" charset="2"/>
              <a:buNone/>
            </a:pPr>
            <a:endParaRPr lang="sv-SE" altLang="sv-SE" dirty="0"/>
          </a:p>
          <a:p>
            <a:pPr>
              <a:buFont typeface="Wingdings" panose="05000000000000000000" pitchFamily="2" charset="2"/>
              <a:buNone/>
            </a:pPr>
            <a:endParaRPr lang="sv-SE" altLang="sv-SE" i="1" dirty="0"/>
          </a:p>
        </p:txBody>
      </p:sp>
    </p:spTree>
    <p:extLst>
      <p:ext uri="{BB962C8B-B14F-4D97-AF65-F5344CB8AC3E}">
        <p14:creationId xmlns:p14="http://schemas.microsoft.com/office/powerpoint/2010/main" val="419858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C68E65A9-F714-4916-AC22-441991D39DB4}"/>
              </a:ext>
            </a:extLst>
          </p:cNvPr>
          <p:cNvSpPr>
            <a:spLocks noGrp="1" noChangeArrowheads="1"/>
          </p:cNvSpPr>
          <p:nvPr>
            <p:ph idx="4294967295"/>
          </p:nvPr>
        </p:nvSpPr>
        <p:spPr>
          <a:xfrm>
            <a:off x="323850" y="1556000"/>
            <a:ext cx="3463925" cy="4032250"/>
          </a:xfrm>
        </p:spPr>
        <p:txBody>
          <a:bodyPr/>
          <a:lstStyle/>
          <a:p>
            <a:pPr>
              <a:buFont typeface="Wingdings" panose="05000000000000000000" pitchFamily="2" charset="2"/>
              <a:buNone/>
            </a:pPr>
            <a:r>
              <a:rPr lang="sv-SE" altLang="sv-SE" sz="2800" i="1" dirty="0" err="1">
                <a:latin typeface="Times New Roman" panose="02020603050405020304" pitchFamily="18" charset="0"/>
                <a:cs typeface="Times New Roman" panose="02020603050405020304" pitchFamily="18" charset="0"/>
              </a:rPr>
              <a:t>Bottom</a:t>
            </a:r>
            <a:r>
              <a:rPr lang="sv-SE" altLang="sv-SE" sz="2800" i="1" dirty="0">
                <a:latin typeface="Times New Roman" panose="02020603050405020304" pitchFamily="18" charset="0"/>
                <a:cs typeface="Times New Roman" panose="02020603050405020304" pitchFamily="18" charset="0"/>
              </a:rPr>
              <a:t> </a:t>
            </a:r>
            <a:r>
              <a:rPr lang="sv-SE" altLang="sv-SE" sz="2800" i="1" dirty="0" err="1">
                <a:latin typeface="Times New Roman" panose="02020603050405020304" pitchFamily="18" charset="0"/>
                <a:cs typeface="Times New Roman" panose="02020603050405020304" pitchFamily="18" charset="0"/>
              </a:rPr>
              <a:t>up</a:t>
            </a:r>
            <a:r>
              <a:rPr lang="sv-SE" altLang="sv-SE" sz="2800" dirty="0">
                <a:latin typeface="Times New Roman" panose="02020603050405020304" pitchFamily="18" charset="0"/>
                <a:cs typeface="Times New Roman" panose="02020603050405020304" pitchFamily="18" charset="0"/>
              </a:rPr>
              <a:t>:</a:t>
            </a:r>
          </a:p>
          <a:p>
            <a:pPr>
              <a:lnSpc>
                <a:spcPct val="50000"/>
              </a:lnSpc>
              <a:buFont typeface="Wingdings" panose="05000000000000000000" pitchFamily="2" charset="2"/>
              <a:buNone/>
            </a:pPr>
            <a:endParaRPr lang="sv-SE" altLang="sv-SE" dirty="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sv-SE" altLang="sv-SE" dirty="0">
                <a:latin typeface="Times New Roman" panose="02020603050405020304" pitchFamily="18" charset="0"/>
                <a:cs typeface="Times New Roman" panose="02020603050405020304" pitchFamily="18" charset="0"/>
              </a:rPr>
              <a:t>beteendescheman, ledtrådar</a:t>
            </a:r>
          </a:p>
          <a:p>
            <a:pPr>
              <a:buFont typeface="Wingdings" panose="05000000000000000000" pitchFamily="2" charset="2"/>
              <a:buNone/>
            </a:pPr>
            <a:endParaRPr lang="sv-SE" altLang="sv-SE" sz="2800" dirty="0">
              <a:latin typeface="Times New Roman" panose="02020603050405020304" pitchFamily="18" charset="0"/>
              <a:cs typeface="Times New Roman" panose="02020603050405020304" pitchFamily="18" charset="0"/>
            </a:endParaRPr>
          </a:p>
          <a:p>
            <a:r>
              <a:rPr lang="sv-SE" altLang="sv-SE" dirty="0">
                <a:latin typeface="Times New Roman" panose="02020603050405020304" pitchFamily="18" charset="0"/>
                <a:cs typeface="Times New Roman" panose="02020603050405020304" pitchFamily="18" charset="0"/>
              </a:rPr>
              <a:t>extern kompensationsträning</a:t>
            </a:r>
          </a:p>
          <a:p>
            <a:r>
              <a:rPr lang="sv-SE" altLang="sv-SE" dirty="0">
                <a:latin typeface="Times New Roman" panose="02020603050405020304" pitchFamily="18" charset="0"/>
                <a:cs typeface="Times New Roman" panose="02020603050405020304" pitchFamily="18" charset="0"/>
              </a:rPr>
              <a:t>träning av enskilda specifika kognitiva processer</a:t>
            </a:r>
          </a:p>
          <a:p>
            <a:r>
              <a:rPr lang="sv-SE" altLang="sv-SE" dirty="0">
                <a:latin typeface="Times New Roman" panose="02020603050405020304" pitchFamily="18" charset="0"/>
                <a:cs typeface="Times New Roman" panose="02020603050405020304" pitchFamily="18" charset="0"/>
              </a:rPr>
              <a:t>beteendemodifikation</a:t>
            </a:r>
          </a:p>
          <a:p>
            <a:pPr eaLnBrk="1" hangingPunct="1">
              <a:lnSpc>
                <a:spcPct val="80000"/>
              </a:lnSpc>
              <a:buFont typeface="Wingdings" panose="05000000000000000000" pitchFamily="2" charset="2"/>
              <a:buNone/>
            </a:pPr>
            <a:endParaRPr lang="sv-SE" altLang="sv-SE" dirty="0">
              <a:latin typeface="Times New Roman" panose="02020603050405020304" pitchFamily="18" charset="0"/>
            </a:endParaRPr>
          </a:p>
        </p:txBody>
      </p:sp>
      <p:sp>
        <p:nvSpPr>
          <p:cNvPr id="61443" name="Rectangle 2">
            <a:extLst>
              <a:ext uri="{FF2B5EF4-FFF2-40B4-BE49-F238E27FC236}">
                <a16:creationId xmlns:a16="http://schemas.microsoft.com/office/drawing/2014/main" id="{54D0EF7E-B073-4EC0-BABD-970A39870C6C}"/>
              </a:ext>
            </a:extLst>
          </p:cNvPr>
          <p:cNvSpPr>
            <a:spLocks noGrp="1" noChangeArrowheads="1"/>
          </p:cNvSpPr>
          <p:nvPr>
            <p:ph type="title" idx="4294967295"/>
          </p:nvPr>
        </p:nvSpPr>
        <p:spPr>
          <a:xfrm>
            <a:off x="395288" y="908050"/>
            <a:ext cx="8208962" cy="792163"/>
          </a:xfrm>
        </p:spPr>
        <p:txBody>
          <a:bodyPr/>
          <a:lstStyle/>
          <a:p>
            <a:pPr eaLnBrk="1" hangingPunct="1"/>
            <a:r>
              <a:rPr lang="en-US" altLang="sv-SE" sz="3600">
                <a:latin typeface="Times New Roman" panose="02020603050405020304" pitchFamily="18" charset="0"/>
                <a:cs typeface="Times New Roman" panose="02020603050405020304" pitchFamily="18" charset="0"/>
              </a:rPr>
              <a:t>Träning av kognitiva funktioner</a:t>
            </a:r>
            <a:br>
              <a:rPr lang="en-US" altLang="sv-SE" sz="3600">
                <a:latin typeface="Times New Roman" panose="02020603050405020304" pitchFamily="18" charset="0"/>
                <a:cs typeface="Times New Roman" panose="02020603050405020304" pitchFamily="18" charset="0"/>
              </a:rPr>
            </a:br>
            <a:endParaRPr lang="sv-SE" altLang="sv-SE" sz="3600">
              <a:latin typeface="Times New Roman" panose="02020603050405020304" pitchFamily="18" charset="0"/>
              <a:cs typeface="Times New Roman" panose="02020603050405020304" pitchFamily="18" charset="0"/>
            </a:endParaRPr>
          </a:p>
        </p:txBody>
      </p:sp>
      <p:sp>
        <p:nvSpPr>
          <p:cNvPr id="61444" name="Rectangle 4">
            <a:extLst>
              <a:ext uri="{FF2B5EF4-FFF2-40B4-BE49-F238E27FC236}">
                <a16:creationId xmlns:a16="http://schemas.microsoft.com/office/drawing/2014/main" id="{8E56204A-71B8-467C-9972-2EFD83A25C59}"/>
              </a:ext>
            </a:extLst>
          </p:cNvPr>
          <p:cNvSpPr>
            <a:spLocks noChangeArrowheads="1"/>
          </p:cNvSpPr>
          <p:nvPr/>
        </p:nvSpPr>
        <p:spPr bwMode="auto">
          <a:xfrm>
            <a:off x="5076825" y="1484313"/>
            <a:ext cx="3598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endParaRPr lang="sv-SE" altLang="sv-SE">
              <a:solidFill>
                <a:schemeClr val="tx2"/>
              </a:solidFill>
              <a:latin typeface="Times New Roman" panose="02020603050405020304" pitchFamily="18" charset="0"/>
            </a:endParaRPr>
          </a:p>
        </p:txBody>
      </p:sp>
      <p:sp>
        <p:nvSpPr>
          <p:cNvPr id="61445" name="Text Box 5">
            <a:extLst>
              <a:ext uri="{FF2B5EF4-FFF2-40B4-BE49-F238E27FC236}">
                <a16:creationId xmlns:a16="http://schemas.microsoft.com/office/drawing/2014/main" id="{956BDDD3-9A87-4B0C-BBAE-322A2B842790}"/>
              </a:ext>
            </a:extLst>
          </p:cNvPr>
          <p:cNvSpPr txBox="1">
            <a:spLocks noChangeArrowheads="1"/>
          </p:cNvSpPr>
          <p:nvPr/>
        </p:nvSpPr>
        <p:spPr bwMode="auto">
          <a:xfrm>
            <a:off x="5294313" y="1482975"/>
            <a:ext cx="3598862"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sv-SE" altLang="sv-SE" sz="2800" i="1" dirty="0" err="1">
                <a:latin typeface="Times New Roman" panose="02020603050405020304" pitchFamily="18" charset="0"/>
                <a:cs typeface="Times New Roman" panose="02020603050405020304" pitchFamily="18" charset="0"/>
              </a:rPr>
              <a:t>Top</a:t>
            </a:r>
            <a:r>
              <a:rPr lang="sv-SE" altLang="sv-SE" sz="2800" i="1" dirty="0">
                <a:latin typeface="Times New Roman" panose="02020603050405020304" pitchFamily="18" charset="0"/>
                <a:cs typeface="Times New Roman" panose="02020603050405020304" pitchFamily="18" charset="0"/>
              </a:rPr>
              <a:t> down</a:t>
            </a:r>
            <a:r>
              <a:rPr lang="sv-SE" altLang="sv-SE" sz="2800" dirty="0">
                <a:latin typeface="Times New Roman" panose="02020603050405020304" pitchFamily="18" charset="0"/>
                <a:cs typeface="Times New Roman" panose="02020603050405020304" pitchFamily="18" charset="0"/>
              </a:rPr>
              <a:t>:</a:t>
            </a:r>
          </a:p>
          <a:p>
            <a:pPr algn="ctr" eaLnBrk="1" hangingPunct="1">
              <a:spcBef>
                <a:spcPct val="0"/>
              </a:spcBef>
              <a:buClrTx/>
              <a:buFontTx/>
              <a:buNone/>
            </a:pPr>
            <a:endParaRPr lang="sv-SE" altLang="sv-SE" dirty="0">
              <a:latin typeface="Times New Roman" panose="02020603050405020304" pitchFamily="18" charset="0"/>
              <a:cs typeface="Times New Roman" panose="02020603050405020304" pitchFamily="18" charset="0"/>
            </a:endParaRPr>
          </a:p>
          <a:p>
            <a:pPr eaLnBrk="1" hangingPunct="1">
              <a:spcBef>
                <a:spcPct val="0"/>
              </a:spcBef>
              <a:buClrTx/>
              <a:buFontTx/>
              <a:buNone/>
            </a:pPr>
            <a:r>
              <a:rPr lang="sv-SE" altLang="sv-SE" dirty="0">
                <a:latin typeface="Times New Roman" panose="02020603050405020304" pitchFamily="18" charset="0"/>
                <a:cs typeface="Times New Roman" panose="02020603050405020304" pitchFamily="18" charset="0"/>
              </a:rPr>
              <a:t>kvarstående högre intellektuella funktioner för självmonitorering</a:t>
            </a:r>
            <a:endParaRPr lang="sv-SE" altLang="sv-SE" b="1" dirty="0">
              <a:latin typeface="Times New Roman" panose="02020603050405020304" pitchFamily="18" charset="0"/>
              <a:cs typeface="Times New Roman" panose="02020603050405020304" pitchFamily="18" charset="0"/>
            </a:endParaRPr>
          </a:p>
          <a:p>
            <a:pPr algn="ctr" eaLnBrk="1" hangingPunct="1">
              <a:spcBef>
                <a:spcPct val="0"/>
              </a:spcBef>
              <a:buClrTx/>
              <a:buFontTx/>
              <a:buNone/>
            </a:pPr>
            <a:endParaRPr lang="sv-SE" altLang="sv-SE" sz="2800" b="1" dirty="0">
              <a:latin typeface="Times New Roman" panose="02020603050405020304" pitchFamily="18" charset="0"/>
              <a:cs typeface="Times New Roman" panose="02020603050405020304" pitchFamily="18" charset="0"/>
            </a:endParaRPr>
          </a:p>
          <a:p>
            <a:pPr eaLnBrk="1" hangingPunct="1">
              <a:spcBef>
                <a:spcPct val="0"/>
              </a:spcBef>
              <a:buClrTx/>
              <a:buFontTx/>
              <a:buChar char="•"/>
            </a:pPr>
            <a:r>
              <a:rPr lang="sv-SE" altLang="sv-SE" dirty="0">
                <a:latin typeface="Times New Roman" panose="02020603050405020304" pitchFamily="18" charset="0"/>
                <a:cs typeface="Times New Roman" panose="02020603050405020304" pitchFamily="18" charset="0"/>
              </a:rPr>
              <a:t> metakognitiva strategier</a:t>
            </a:r>
          </a:p>
          <a:p>
            <a:pPr eaLnBrk="1" hangingPunct="1">
              <a:spcBef>
                <a:spcPct val="0"/>
              </a:spcBef>
              <a:buClrTx/>
              <a:buFontTx/>
              <a:buChar char="•"/>
            </a:pPr>
            <a:r>
              <a:rPr lang="sv-SE" altLang="sv-SE" dirty="0">
                <a:latin typeface="Times New Roman" panose="02020603050405020304" pitchFamily="18" charset="0"/>
                <a:cs typeface="Times New Roman" panose="02020603050405020304" pitchFamily="18" charset="0"/>
              </a:rPr>
              <a:t> generaliseringsteknik</a:t>
            </a:r>
            <a:endParaRPr lang="en-US" altLang="sv-SE" dirty="0">
              <a:latin typeface="Times New Roman" panose="02020603050405020304" pitchFamily="18" charset="0"/>
              <a:cs typeface="Times New Roman" panose="02020603050405020304" pitchFamily="18" charset="0"/>
            </a:endParaRPr>
          </a:p>
          <a:p>
            <a:pPr algn="ctr" eaLnBrk="1" hangingPunct="1">
              <a:spcBef>
                <a:spcPct val="0"/>
              </a:spcBef>
              <a:buClrTx/>
              <a:buFontTx/>
              <a:buChar char="•"/>
            </a:pPr>
            <a:endParaRPr lang="sv-SE" altLang="sv-SE" dirty="0">
              <a:latin typeface="Times New Roman" panose="02020603050405020304" pitchFamily="18" charset="0"/>
              <a:cs typeface="Times New Roman" panose="02020603050405020304" pitchFamily="18" charset="0"/>
            </a:endParaRPr>
          </a:p>
          <a:p>
            <a:pPr algn="ctr" eaLnBrk="1" hangingPunct="1">
              <a:spcBef>
                <a:spcPct val="50000"/>
              </a:spcBef>
              <a:buClrTx/>
              <a:buFontTx/>
              <a:buNone/>
            </a:pPr>
            <a:endParaRPr lang="sv-SE" altLang="sv-SE" sz="2400" dirty="0">
              <a:latin typeface="Times New Roman" panose="02020603050405020304" pitchFamily="18" charset="0"/>
              <a:cs typeface="Times New Roman" panose="02020603050405020304" pitchFamily="18" charset="0"/>
            </a:endParaRPr>
          </a:p>
        </p:txBody>
      </p:sp>
      <p:grpSp>
        <p:nvGrpSpPr>
          <p:cNvPr id="61446" name="Grupp 5">
            <a:extLst>
              <a:ext uri="{FF2B5EF4-FFF2-40B4-BE49-F238E27FC236}">
                <a16:creationId xmlns:a16="http://schemas.microsoft.com/office/drawing/2014/main" id="{C9F3C8E9-2244-427B-BB5A-80D9E44565AB}"/>
              </a:ext>
            </a:extLst>
          </p:cNvPr>
          <p:cNvGrpSpPr>
            <a:grpSpLocks/>
          </p:cNvGrpSpPr>
          <p:nvPr/>
        </p:nvGrpSpPr>
        <p:grpSpPr bwMode="auto">
          <a:xfrm flipH="1">
            <a:off x="2977068" y="3369760"/>
            <a:ext cx="3255962" cy="2747962"/>
            <a:chOff x="4254500" y="3429000"/>
            <a:chExt cx="3467100" cy="3275805"/>
          </a:xfrm>
        </p:grpSpPr>
        <p:grpSp>
          <p:nvGrpSpPr>
            <p:cNvPr id="61447" name="Grupp 6">
              <a:extLst>
                <a:ext uri="{FF2B5EF4-FFF2-40B4-BE49-F238E27FC236}">
                  <a16:creationId xmlns:a16="http://schemas.microsoft.com/office/drawing/2014/main" id="{85D613EB-B884-4E25-A962-4CD8887FD9B2}"/>
                </a:ext>
              </a:extLst>
            </p:cNvPr>
            <p:cNvGrpSpPr>
              <a:grpSpLocks/>
            </p:cNvGrpSpPr>
            <p:nvPr/>
          </p:nvGrpSpPr>
          <p:grpSpPr bwMode="auto">
            <a:xfrm>
              <a:off x="4254500" y="3429000"/>
              <a:ext cx="3467100" cy="3275805"/>
              <a:chOff x="4254500" y="3429000"/>
              <a:chExt cx="3467100" cy="3275805"/>
            </a:xfrm>
          </p:grpSpPr>
          <p:sp>
            <p:nvSpPr>
              <p:cNvPr id="10" name="Likbent triangel 9">
                <a:extLst>
                  <a:ext uri="{FF2B5EF4-FFF2-40B4-BE49-F238E27FC236}">
                    <a16:creationId xmlns:a16="http://schemas.microsoft.com/office/drawing/2014/main" id="{F75F2854-0E85-40FA-869F-AA0E4887B733}"/>
                  </a:ext>
                </a:extLst>
              </p:cNvPr>
              <p:cNvSpPr>
                <a:spLocks noChangeArrowheads="1"/>
              </p:cNvSpPr>
              <p:nvPr/>
            </p:nvSpPr>
            <p:spPr bwMode="auto">
              <a:xfrm>
                <a:off x="4254500" y="3429000"/>
                <a:ext cx="3467100" cy="3275805"/>
              </a:xfrm>
              <a:prstGeom prst="triangle">
                <a:avLst>
                  <a:gd name="adj" fmla="val 50000"/>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nchor="ctr"/>
              <a:lstStyle/>
              <a:p>
                <a:pPr algn="ctr">
                  <a:defRPr/>
                </a:pPr>
                <a:endParaRPr lang="sv-SE">
                  <a:solidFill>
                    <a:schemeClr val="dk1"/>
                  </a:solidFill>
                  <a:latin typeface="+mn-lt"/>
                  <a:ea typeface="+mn-ea"/>
                </a:endParaRPr>
              </a:p>
            </p:txBody>
          </p:sp>
          <p:sp>
            <p:nvSpPr>
              <p:cNvPr id="11" name="Pil: nedåt 10">
                <a:extLst>
                  <a:ext uri="{FF2B5EF4-FFF2-40B4-BE49-F238E27FC236}">
                    <a16:creationId xmlns:a16="http://schemas.microsoft.com/office/drawing/2014/main" id="{4AFC08E9-93C1-4A26-9BD5-1D63CAA49F1C}"/>
                  </a:ext>
                </a:extLst>
              </p:cNvPr>
              <p:cNvSpPr>
                <a:spLocks noChangeArrowheads="1"/>
              </p:cNvSpPr>
              <p:nvPr/>
            </p:nvSpPr>
            <p:spPr bwMode="auto">
              <a:xfrm>
                <a:off x="6115678" y="4267348"/>
                <a:ext cx="344851" cy="1786459"/>
              </a:xfrm>
              <a:prstGeom prst="downArrow">
                <a:avLst>
                  <a:gd name="adj1" fmla="val 50000"/>
                  <a:gd name="adj2" fmla="val 49981"/>
                </a:avLst>
              </a:prstGeom>
              <a:gradFill rotWithShape="1">
                <a:gsLst>
                  <a:gs pos="0">
                    <a:srgbClr val="E9FFFF"/>
                  </a:gs>
                  <a:gs pos="64999">
                    <a:srgbClr val="CCFFFF"/>
                  </a:gs>
                  <a:gs pos="100000">
                    <a:srgbClr val="B8FFFF"/>
                  </a:gs>
                </a:gsLst>
                <a:lin ang="5400000" scaled="1"/>
              </a:gradFill>
              <a:ln w="9525">
                <a:solidFill>
                  <a:srgbClr val="9AE3E6"/>
                </a:solidFill>
                <a:miter lim="800000"/>
                <a:headEnd/>
                <a:tailEnd/>
              </a:ln>
              <a:effectLst>
                <a:outerShdw blurRad="40000" dist="20000" dir="5400000" rotWithShape="0">
                  <a:srgbClr val="808080">
                    <a:alpha val="37999"/>
                  </a:srgbClr>
                </a:outerShdw>
              </a:effectLst>
            </p:spPr>
            <p:txBody>
              <a:bodyPr anchor="ctr"/>
              <a:lstStyle/>
              <a:p>
                <a:pPr algn="ctr">
                  <a:defRPr/>
                </a:pPr>
                <a:endParaRPr lang="sv-SE">
                  <a:solidFill>
                    <a:schemeClr val="dk1"/>
                  </a:solidFill>
                  <a:latin typeface="+mn-lt"/>
                  <a:ea typeface="+mn-ea"/>
                </a:endParaRPr>
              </a:p>
            </p:txBody>
          </p:sp>
          <p:sp>
            <p:nvSpPr>
              <p:cNvPr id="12" name="Pil: nedåt 11">
                <a:extLst>
                  <a:ext uri="{FF2B5EF4-FFF2-40B4-BE49-F238E27FC236}">
                    <a16:creationId xmlns:a16="http://schemas.microsoft.com/office/drawing/2014/main" id="{9F8E1C07-5460-4DFF-B32E-A74C8FE90637}"/>
                  </a:ext>
                </a:extLst>
              </p:cNvPr>
              <p:cNvSpPr>
                <a:spLocks noChangeArrowheads="1"/>
              </p:cNvSpPr>
              <p:nvPr/>
            </p:nvSpPr>
            <p:spPr bwMode="auto">
              <a:xfrm rot="10800000">
                <a:off x="5272147" y="4799123"/>
                <a:ext cx="344851" cy="1786459"/>
              </a:xfrm>
              <a:prstGeom prst="downArrow">
                <a:avLst>
                  <a:gd name="adj1" fmla="val 50000"/>
                  <a:gd name="adj2" fmla="val 49981"/>
                </a:avLst>
              </a:prstGeom>
              <a:gradFill rotWithShape="1">
                <a:gsLst>
                  <a:gs pos="0">
                    <a:srgbClr val="F7E8ED"/>
                  </a:gs>
                  <a:gs pos="64999">
                    <a:srgbClr val="E9C3D1"/>
                  </a:gs>
                  <a:gs pos="100000">
                    <a:srgbClr val="E2A8BD"/>
                  </a:gs>
                </a:gsLst>
                <a:lin ang="5400000" scaled="1"/>
              </a:gradFill>
              <a:ln w="9525">
                <a:solidFill>
                  <a:srgbClr val="870051"/>
                </a:solidFill>
                <a:miter lim="800000"/>
                <a:headEnd/>
                <a:tailEnd/>
              </a:ln>
              <a:effectLst>
                <a:outerShdw blurRad="40000" dist="20000" dir="5400000" rotWithShape="0">
                  <a:srgbClr val="808080">
                    <a:alpha val="37999"/>
                  </a:srgbClr>
                </a:outerShdw>
              </a:effectLst>
            </p:spPr>
            <p:txBody>
              <a:bodyPr anchor="ctr"/>
              <a:lstStyle/>
              <a:p>
                <a:pPr algn="ctr">
                  <a:defRPr/>
                </a:pPr>
                <a:endParaRPr lang="sv-SE">
                  <a:solidFill>
                    <a:schemeClr val="dk1"/>
                  </a:solidFill>
                  <a:latin typeface="+mn-lt"/>
                  <a:ea typeface="+mn-ea"/>
                </a:endParaRPr>
              </a:p>
            </p:txBody>
          </p:sp>
          <p:cxnSp>
            <p:nvCxnSpPr>
              <p:cNvPr id="13" name="Rak koppling 12">
                <a:extLst>
                  <a:ext uri="{FF2B5EF4-FFF2-40B4-BE49-F238E27FC236}">
                    <a16:creationId xmlns:a16="http://schemas.microsoft.com/office/drawing/2014/main" id="{DD15C2A3-0399-4F8F-9776-31E8ADF24DAF}"/>
                  </a:ext>
                </a:extLst>
              </p:cNvPr>
              <p:cNvCxnSpPr>
                <a:cxnSpLocks/>
              </p:cNvCxnSpPr>
              <p:nvPr/>
            </p:nvCxnSpPr>
            <p:spPr>
              <a:xfrm>
                <a:off x="5160578" y="5018646"/>
                <a:ext cx="1687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3CCD87DE-31FB-4C38-89B8-084012AD86CB}"/>
                  </a:ext>
                </a:extLst>
              </p:cNvPr>
              <p:cNvCxnSpPr>
                <a:cxnSpLocks/>
              </p:cNvCxnSpPr>
              <p:nvPr/>
            </p:nvCxnSpPr>
            <p:spPr>
              <a:xfrm>
                <a:off x="4727824" y="5832393"/>
                <a:ext cx="25170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Explosion: 8 punkter 7">
              <a:extLst>
                <a:ext uri="{FF2B5EF4-FFF2-40B4-BE49-F238E27FC236}">
                  <a16:creationId xmlns:a16="http://schemas.microsoft.com/office/drawing/2014/main" id="{BEEEF8F0-1858-426C-9187-DC0E9993D3D8}"/>
                </a:ext>
              </a:extLst>
            </p:cNvPr>
            <p:cNvSpPr/>
            <p:nvPr/>
          </p:nvSpPr>
          <p:spPr>
            <a:xfrm rot="5400000">
              <a:off x="5462466" y="4222529"/>
              <a:ext cx="784516" cy="702059"/>
            </a:xfrm>
            <a:prstGeom prst="irregularSeal1">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sv-SE"/>
            </a:p>
          </p:txBody>
        </p:sp>
        <p:sp>
          <p:nvSpPr>
            <p:cNvPr id="9" name="Explosion: 8 punkter 8">
              <a:extLst>
                <a:ext uri="{FF2B5EF4-FFF2-40B4-BE49-F238E27FC236}">
                  <a16:creationId xmlns:a16="http://schemas.microsoft.com/office/drawing/2014/main" id="{F5BF731D-33CE-4F5A-809C-FE5EE032D592}"/>
                </a:ext>
              </a:extLst>
            </p:cNvPr>
            <p:cNvSpPr/>
            <p:nvPr/>
          </p:nvSpPr>
          <p:spPr>
            <a:xfrm>
              <a:off x="6434786" y="5925830"/>
              <a:ext cx="707053" cy="778975"/>
            </a:xfrm>
            <a:prstGeom prst="irregularSeal1">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sv-SE"/>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ubrik 4">
            <a:extLst>
              <a:ext uri="{FF2B5EF4-FFF2-40B4-BE49-F238E27FC236}">
                <a16:creationId xmlns:a16="http://schemas.microsoft.com/office/drawing/2014/main" id="{AF9EA2DB-CD2A-482D-BF3D-1F55DE7D5166}"/>
              </a:ext>
            </a:extLst>
          </p:cNvPr>
          <p:cNvSpPr>
            <a:spLocks noGrp="1" noChangeArrowheads="1"/>
          </p:cNvSpPr>
          <p:nvPr>
            <p:ph type="title"/>
          </p:nvPr>
        </p:nvSpPr>
        <p:spPr/>
        <p:txBody>
          <a:bodyPr/>
          <a:lstStyle/>
          <a:p>
            <a:r>
              <a:rPr lang="en-US" altLang="sv-SE"/>
              <a:t>Generellt tillvägagångssätt</a:t>
            </a:r>
          </a:p>
        </p:txBody>
      </p:sp>
      <p:graphicFrame>
        <p:nvGraphicFramePr>
          <p:cNvPr id="4" name="Platshållare för innehåll 3">
            <a:extLst>
              <a:ext uri="{FF2B5EF4-FFF2-40B4-BE49-F238E27FC236}">
                <a16:creationId xmlns:a16="http://schemas.microsoft.com/office/drawing/2014/main" id="{4F4BA336-7E12-4557-AC54-B992BF51EAC8}"/>
              </a:ext>
            </a:extLst>
          </p:cNvPr>
          <p:cNvGraphicFramePr>
            <a:graphicFrameLocks noGrp="1"/>
          </p:cNvGraphicFramePr>
          <p:nvPr>
            <p:ph idx="1"/>
          </p:nvPr>
        </p:nvGraphicFramePr>
        <p:xfrm>
          <a:off x="179388" y="1906588"/>
          <a:ext cx="8856662" cy="4130676"/>
        </p:xfrm>
        <a:graphic>
          <a:graphicData uri="http://schemas.openxmlformats.org/drawingml/2006/table">
            <a:tbl>
              <a:tblPr/>
              <a:tblGrid>
                <a:gridCol w="1792287">
                  <a:extLst>
                    <a:ext uri="{9D8B030D-6E8A-4147-A177-3AD203B41FA5}">
                      <a16:colId xmlns:a16="http://schemas.microsoft.com/office/drawing/2014/main" val="20000"/>
                    </a:ext>
                  </a:extLst>
                </a:gridCol>
                <a:gridCol w="5411788">
                  <a:extLst>
                    <a:ext uri="{9D8B030D-6E8A-4147-A177-3AD203B41FA5}">
                      <a16:colId xmlns:a16="http://schemas.microsoft.com/office/drawing/2014/main" val="20001"/>
                    </a:ext>
                  </a:extLst>
                </a:gridCol>
                <a:gridCol w="1652587">
                  <a:extLst>
                    <a:ext uri="{9D8B030D-6E8A-4147-A177-3AD203B41FA5}">
                      <a16:colId xmlns:a16="http://schemas.microsoft.com/office/drawing/2014/main" val="20002"/>
                    </a:ext>
                  </a:extLst>
                </a:gridCol>
              </a:tblGrid>
              <a:tr h="490538">
                <a:tc>
                  <a:txBody>
                    <a:bodyPr/>
                    <a:lstStyle>
                      <a:lvl1pPr>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defRPr sz="14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sv-SE" altLang="sv-SE" sz="14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Behandlings</a:t>
                      </a:r>
                    </a:p>
                    <a:p>
                      <a:pPr marL="0" marR="0" lvl="0" indent="0" algn="ctr" defTabSz="914400" rtl="0" eaLnBrk="1" fontAlgn="base" latinLnBrk="0" hangingPunct="1">
                        <a:lnSpc>
                          <a:spcPct val="115000"/>
                        </a:lnSpc>
                        <a:spcBef>
                          <a:spcPct val="0"/>
                        </a:spcBef>
                        <a:spcAft>
                          <a:spcPct val="0"/>
                        </a:spcAft>
                        <a:buClrTx/>
                        <a:buSzTx/>
                        <a:buFontTx/>
                        <a:buNone/>
                        <a:tabLst/>
                      </a:pPr>
                      <a:r>
                        <a:rPr kumimoji="0" lang="sv-SE" altLang="sv-SE" sz="14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steg</a:t>
                      </a:r>
                      <a:endParaRPr kumimoji="0" lang="sv-SE" altLang="sv-SE" sz="14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53217" marR="532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defRPr sz="14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sv-SE" altLang="sv-SE" sz="14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Syfte</a:t>
                      </a:r>
                      <a:endParaRPr kumimoji="0" lang="sv-SE" altLang="sv-SE" sz="14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53217" marR="532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defRPr sz="14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sv-SE" altLang="sv-SE" sz="14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Typ av strategi</a:t>
                      </a:r>
                      <a:endParaRPr kumimoji="0" lang="sv-SE" altLang="sv-SE" sz="14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53217" marR="532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81075">
                <a:tc>
                  <a:txBody>
                    <a:bodyPr/>
                    <a:lstStyle>
                      <a:lvl1pPr>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defRPr sz="14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altLang="sv-SE" sz="18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Inlärning</a:t>
                      </a:r>
                      <a:endParaRPr kumimoji="0" lang="sv-SE" altLang="sv-SE"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53217" marR="532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defRPr sz="14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1) Introducera vald behandlingsmodell så att patienten förstår syfte och tillvägagångssätt. VAD</a:t>
                      </a:r>
                    </a:p>
                    <a:p>
                      <a:pPr marL="0" marR="0" lvl="0" indent="0" algn="l" defTabSz="914400" rtl="0" eaLnBrk="1" fontAlgn="base" latinLnBrk="0" hangingPunct="1">
                        <a:lnSpc>
                          <a:spcPct val="115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2) Hjälpa patienten att känna igen och förstå fördelar och nackdelar med behandlingen VARFÖR/HUR</a:t>
                      </a:r>
                      <a:endParaRPr kumimoji="0" lang="sv-SE" altLang="sv-SE" sz="14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53217" marR="532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BD0"/>
                    </a:solidFill>
                  </a:tcPr>
                </a:tc>
                <a:tc>
                  <a:txBody>
                    <a:bodyPr/>
                    <a:lstStyle>
                      <a:lvl1pPr>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defRPr sz="14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Extern</a:t>
                      </a:r>
                      <a:endParaRPr kumimoji="0" lang="sv-SE" altLang="sv-SE" sz="14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53217" marR="532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BD0"/>
                    </a:solidFill>
                  </a:tcPr>
                </a:tc>
                <a:extLst>
                  <a:ext uri="{0D108BD9-81ED-4DB2-BD59-A6C34878D82A}">
                    <a16:rowId xmlns:a16="http://schemas.microsoft.com/office/drawing/2014/main" val="10001"/>
                  </a:ext>
                </a:extLst>
              </a:tr>
              <a:tr h="1057275">
                <a:tc>
                  <a:txBody>
                    <a:bodyPr/>
                    <a:lstStyle>
                      <a:lvl1pPr>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defRPr sz="14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altLang="sv-SE" sz="18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Tillämpning</a:t>
                      </a:r>
                    </a:p>
                    <a:p>
                      <a:pPr marL="0" marR="0" lvl="0" indent="0" algn="l" defTabSz="914400" rtl="0" eaLnBrk="1" fontAlgn="base" latinLnBrk="0" hangingPunct="1">
                        <a:lnSpc>
                          <a:spcPct val="115000"/>
                        </a:lnSpc>
                        <a:spcBef>
                          <a:spcPct val="0"/>
                        </a:spcBef>
                        <a:spcAft>
                          <a:spcPct val="0"/>
                        </a:spcAft>
                        <a:buClrTx/>
                        <a:buSzTx/>
                        <a:buFontTx/>
                        <a:buNone/>
                        <a:tabLst/>
                      </a:pPr>
                      <a:r>
                        <a:rPr kumimoji="0" lang="sv-SE" altLang="sv-SE" sz="18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 </a:t>
                      </a:r>
                      <a:endParaRPr kumimoji="0" lang="sv-SE" altLang="sv-SE"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53217" marR="532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defRPr sz="14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sv-SE" altLang="sv-SE"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1) Förbättra effektivitet och självständighet i att kompensera för nedsättningar.</a:t>
                      </a:r>
                    </a:p>
                    <a:p>
                      <a:pPr marL="0" marR="0" lvl="0" indent="0" algn="l" defTabSz="914400" rtl="0" eaLnBrk="1" fontAlgn="base" latinLnBrk="0" hangingPunct="1">
                        <a:lnSpc>
                          <a:spcPct val="115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2) Främja internalisering av strategier.</a:t>
                      </a:r>
                    </a:p>
                    <a:p>
                      <a:pPr marL="0" marR="0" lvl="0" indent="0" algn="l" defTabSz="914400" rtl="0" eaLnBrk="1" fontAlgn="base" latinLnBrk="0" hangingPunct="1">
                        <a:lnSpc>
                          <a:spcPct val="115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3) Mäta resultat</a:t>
                      </a:r>
                      <a:endParaRPr kumimoji="0" lang="sv-SE" altLang="sv-SE" sz="14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53217" marR="532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BD0"/>
                    </a:solidFill>
                  </a:tcPr>
                </a:tc>
                <a:tc>
                  <a:txBody>
                    <a:bodyPr/>
                    <a:lstStyle>
                      <a:lvl1pPr>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defRPr sz="14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sv-SE" altLang="sv-SE"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1) Extern</a:t>
                      </a:r>
                    </a:p>
                    <a:p>
                      <a:pPr marL="0" marR="0" lvl="0" indent="0" algn="l" defTabSz="914400" rtl="0" eaLnBrk="1" fontAlgn="base" latinLnBrk="0" hangingPunct="1">
                        <a:lnSpc>
                          <a:spcPct val="115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2) Intern</a:t>
                      </a:r>
                      <a:endParaRPr kumimoji="0" lang="sv-SE" altLang="sv-SE" sz="14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53217" marR="532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9"/>
                    </a:solidFill>
                  </a:tcPr>
                </a:tc>
                <a:extLst>
                  <a:ext uri="{0D108BD9-81ED-4DB2-BD59-A6C34878D82A}">
                    <a16:rowId xmlns:a16="http://schemas.microsoft.com/office/drawing/2014/main" val="10002"/>
                  </a:ext>
                </a:extLst>
              </a:tr>
              <a:tr h="1601788">
                <a:tc>
                  <a:txBody>
                    <a:bodyPr/>
                    <a:lstStyle>
                      <a:lvl1pPr>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defRPr sz="14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altLang="sv-SE" sz="18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Generalisering</a:t>
                      </a:r>
                    </a:p>
                    <a:p>
                      <a:pPr marL="0" marR="0" lvl="0" indent="0" algn="l" defTabSz="914400" rtl="0" eaLnBrk="1" fontAlgn="base" latinLnBrk="0" hangingPunct="1">
                        <a:lnSpc>
                          <a:spcPct val="115000"/>
                        </a:lnSpc>
                        <a:spcBef>
                          <a:spcPct val="0"/>
                        </a:spcBef>
                        <a:spcAft>
                          <a:spcPct val="0"/>
                        </a:spcAft>
                        <a:buClrTx/>
                        <a:buSzTx/>
                        <a:buFontTx/>
                        <a:buNone/>
                        <a:tabLst/>
                      </a:pPr>
                      <a:r>
                        <a:rPr kumimoji="0" lang="sv-SE" altLang="sv-SE" sz="18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 </a:t>
                      </a:r>
                      <a:endParaRPr kumimoji="0" lang="sv-SE" altLang="sv-SE"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53217" marR="532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defRPr sz="14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sv-SE" altLang="sv-SE"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1) Främja generalisering av träning till andra uppgifter (ökad komplexitet, nyare, mindre strukturerade och/eller inkluderande mer distraktion)</a:t>
                      </a:r>
                    </a:p>
                    <a:p>
                      <a:pPr marL="0" marR="0" lvl="0" indent="0" algn="l" defTabSz="914400" rtl="0" eaLnBrk="1" fontAlgn="base" latinLnBrk="0" hangingPunct="1">
                        <a:lnSpc>
                          <a:spcPct val="115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2) Främja generalisering av inlärda förmågor från den strukturerade behandlingsmiljön till mindre strukturerade miljöer såsom hem, samhälle och arbete.</a:t>
                      </a:r>
                      <a:endParaRPr kumimoji="0" lang="sv-SE" altLang="sv-SE" sz="14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53217" marR="532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BD0"/>
                    </a:solidFill>
                  </a:tcPr>
                </a:tc>
                <a:tc>
                  <a:txBody>
                    <a:bodyPr/>
                    <a:lstStyle>
                      <a:lvl1pPr>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defRPr sz="14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sv-SE" altLang="sv-SE"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1) Extern och intern</a:t>
                      </a:r>
                    </a:p>
                    <a:p>
                      <a:pPr marL="0" marR="0" lvl="0" indent="0" algn="l" defTabSz="914400" rtl="0" eaLnBrk="1" fontAlgn="base" latinLnBrk="0" hangingPunct="1">
                        <a:lnSpc>
                          <a:spcPct val="115000"/>
                        </a:lnSpc>
                        <a:spcBef>
                          <a:spcPct val="0"/>
                        </a:spcBef>
                        <a:spcAft>
                          <a:spcPts val="1000"/>
                        </a:spcAft>
                        <a:buClrTx/>
                        <a:buSzTx/>
                        <a:buFontTx/>
                        <a:buNone/>
                        <a:tabLst/>
                      </a:pPr>
                      <a:r>
                        <a:rPr kumimoji="0" lang="sv-SE" altLang="sv-SE"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2) Extern och intern</a:t>
                      </a:r>
                      <a:endParaRPr kumimoji="0" lang="sv-SE" altLang="sv-SE" sz="14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53217" marR="532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BD0"/>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a:extLst>
              <a:ext uri="{FF2B5EF4-FFF2-40B4-BE49-F238E27FC236}">
                <a16:creationId xmlns:a16="http://schemas.microsoft.com/office/drawing/2014/main" id="{343074FB-713B-46CF-93BE-40FE48DE57E2}"/>
              </a:ext>
            </a:extLst>
          </p:cNvPr>
          <p:cNvGraphicFramePr>
            <a:graphicFrameLocks noGrp="1"/>
          </p:cNvGraphicFramePr>
          <p:nvPr>
            <p:ph idx="1"/>
          </p:nvPr>
        </p:nvGraphicFramePr>
        <p:xfrm>
          <a:off x="478801" y="1708884"/>
          <a:ext cx="8190537" cy="451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4755" name="Rubrik 2">
            <a:extLst>
              <a:ext uri="{FF2B5EF4-FFF2-40B4-BE49-F238E27FC236}">
                <a16:creationId xmlns:a16="http://schemas.microsoft.com/office/drawing/2014/main" id="{8B77BCF9-436A-44C9-8540-4748D52BC203}"/>
              </a:ext>
            </a:extLst>
          </p:cNvPr>
          <p:cNvSpPr>
            <a:spLocks noGrp="1" noChangeArrowheads="1"/>
          </p:cNvSpPr>
          <p:nvPr>
            <p:ph type="title"/>
          </p:nvPr>
        </p:nvSpPr>
        <p:spPr>
          <a:xfrm>
            <a:off x="479425" y="747713"/>
            <a:ext cx="8189913" cy="1025525"/>
          </a:xfrm>
        </p:spPr>
        <p:txBody>
          <a:bodyPr/>
          <a:lstStyle/>
          <a:p>
            <a:r>
              <a:rPr lang="sv-SE" altLang="sv-SE" sz="3600"/>
              <a:t>Strategianvändning - följsamhet</a:t>
            </a:r>
          </a:p>
        </p:txBody>
      </p:sp>
      <p:sp>
        <p:nvSpPr>
          <p:cNvPr id="74756" name="Platshållare för bildnummer 3">
            <a:extLst>
              <a:ext uri="{FF2B5EF4-FFF2-40B4-BE49-F238E27FC236}">
                <a16:creationId xmlns:a16="http://schemas.microsoft.com/office/drawing/2014/main" id="{8CEB9AB8-6C1F-4272-A27E-747B0E5904C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buClr>
                <a:schemeClr val="bg2"/>
              </a:buClr>
              <a:buFont typeface="Wingdings" panose="05000000000000000000" pitchFamily="2" charset="2"/>
              <a:buNone/>
            </a:pPr>
            <a:fld id="{5A070E0C-CB3E-4434-A05D-DC5A8656462E}" type="slidenum">
              <a:rPr lang="sv-SE" altLang="sv-SE" sz="800">
                <a:solidFill>
                  <a:schemeClr val="bg2"/>
                </a:solidFill>
              </a:rPr>
              <a:pPr>
                <a:buClr>
                  <a:schemeClr val="bg2"/>
                </a:buClr>
                <a:buFont typeface="Wingdings" panose="05000000000000000000" pitchFamily="2" charset="2"/>
                <a:buNone/>
              </a:pPr>
              <a:t>9</a:t>
            </a:fld>
            <a:endParaRPr lang="sv-SE" altLang="sv-SE" sz="800">
              <a:solidFill>
                <a:schemeClr val="bg2"/>
              </a:solidFill>
            </a:endParaRPr>
          </a:p>
        </p:txBody>
      </p:sp>
    </p:spTree>
    <p:extLst>
      <p:ext uri="{BB962C8B-B14F-4D97-AF65-F5344CB8AC3E}">
        <p14:creationId xmlns:p14="http://schemas.microsoft.com/office/powerpoint/2010/main" val="1230096018"/>
      </p:ext>
    </p:extLst>
  </p:cSld>
  <p:clrMapOvr>
    <a:masterClrMapping/>
  </p:clrMapOvr>
</p:sld>
</file>

<file path=ppt/theme/theme1.xml><?xml version="1.0" encoding="utf-8"?>
<a:theme xmlns:a="http://schemas.openxmlformats.org/drawingml/2006/main" name="Början på förslag till ny powerpointmall">
  <a:themeElements>
    <a:clrScheme name="danderyd_150429">
      <a:dk1>
        <a:srgbClr val="000000"/>
      </a:dk1>
      <a:lt1>
        <a:srgbClr val="FFFFFF"/>
      </a:lt1>
      <a:dk2>
        <a:srgbClr val="000000"/>
      </a:dk2>
      <a:lt2>
        <a:srgbClr val="FFFFFF"/>
      </a:lt2>
      <a:accent1>
        <a:srgbClr val="0E6D5E"/>
      </a:accent1>
      <a:accent2>
        <a:srgbClr val="978A82"/>
      </a:accent2>
      <a:accent3>
        <a:srgbClr val="D8A537"/>
      </a:accent3>
      <a:accent4>
        <a:srgbClr val="053249"/>
      </a:accent4>
      <a:accent5>
        <a:srgbClr val="B50030"/>
      </a:accent5>
      <a:accent6>
        <a:srgbClr val="F5E29D"/>
      </a:accent6>
      <a:hlink>
        <a:srgbClr val="D8A537"/>
      </a:hlink>
      <a:folHlink>
        <a:srgbClr val="978A82"/>
      </a:folHlink>
    </a:clrScheme>
    <a:fontScheme name="Office - klassiskt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Trade Gothic LT"/>
          </a:defRPr>
        </a:defPPr>
      </a:lstStyle>
    </a:txDef>
  </a:objectDefaults>
  <a:extraClrSchemeLst/>
  <a:extLst>
    <a:ext uri="{05A4C25C-085E-4340-85A3-A5531E510DB2}">
      <thm15:themeFamily xmlns:thm15="http://schemas.microsoft.com/office/thememl/2012/main" name="Presentationsmall.potx" id="{EABD1D70-CA77-4C1B-A520-A39630B08197}" vid="{E3F80FAD-2264-4A30-B50A-8024FF3F452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Presentationsmall</Template>
  <TotalTime>148</TotalTime>
  <Words>1508</Words>
  <Application>Microsoft Office PowerPoint</Application>
  <PresentationFormat>Bildspel på skärmen (4:3)</PresentationFormat>
  <Paragraphs>246</Paragraphs>
  <Slides>20</Slides>
  <Notes>16</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20</vt:i4>
      </vt:variant>
    </vt:vector>
  </HeadingPairs>
  <TitlesOfParts>
    <vt:vector size="30" baseType="lpstr">
      <vt:lpstr>Arial</vt:lpstr>
      <vt:lpstr>Arial Black</vt:lpstr>
      <vt:lpstr>Calibri</vt:lpstr>
      <vt:lpstr>Cambria</vt:lpstr>
      <vt:lpstr>Symbol</vt:lpstr>
      <vt:lpstr>Times</vt:lpstr>
      <vt:lpstr>Times New Roman</vt:lpstr>
      <vt:lpstr>Trade Gothic LT Std Bold No. 2</vt:lpstr>
      <vt:lpstr>Wingdings</vt:lpstr>
      <vt:lpstr>Början på förslag till ny powerpointmall</vt:lpstr>
      <vt:lpstr>PowerPoint-presentation</vt:lpstr>
      <vt:lpstr>T ex nedsatt arbetsminne</vt:lpstr>
      <vt:lpstr>Hur hjälper uppmärksamhetsträning efter stroke?</vt:lpstr>
      <vt:lpstr>Vad säger forskingen?</vt:lpstr>
      <vt:lpstr>Uppmärksamhet</vt:lpstr>
      <vt:lpstr>Perspektiv i kognitiv träning</vt:lpstr>
      <vt:lpstr>Träning av kognitiva funktioner </vt:lpstr>
      <vt:lpstr>Generellt tillvägagångssätt</vt:lpstr>
      <vt:lpstr>Strategianvändning - följsamhet</vt:lpstr>
      <vt:lpstr>PowerPoint-presentation</vt:lpstr>
      <vt:lpstr>PowerPoint-presentation</vt:lpstr>
      <vt:lpstr>Generaliseringsprogram</vt:lpstr>
      <vt:lpstr>Attention Process Training; APT</vt:lpstr>
      <vt:lpstr>MEDVETENHET</vt:lpstr>
      <vt:lpstr>TILLÄMPAD KUNSKAP</vt:lpstr>
      <vt:lpstr>VÄLJA STRATEGI</vt:lpstr>
      <vt:lpstr>Dynamisk modell för hantering av uppmärksamhetsnedsättning  </vt:lpstr>
      <vt:lpstr>Arbetsminnesträning med Cogmed</vt:lpstr>
      <vt:lpstr>Träning av arbetsminne: Rememo/Cogmed  </vt:lpstr>
      <vt:lpstr>Tack för er uppmärksamhet!    </vt:lpstr>
    </vt:vector>
  </TitlesOfParts>
  <Company>SLL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Malin Hallgren</dc:creator>
  <cp:lastModifiedBy>Charlotte Markovic Ekström (elev)</cp:lastModifiedBy>
  <cp:revision>17</cp:revision>
  <cp:lastPrinted>2022-02-22T11:27:35Z</cp:lastPrinted>
  <dcterms:created xsi:type="dcterms:W3CDTF">2020-02-18T09:56:46Z</dcterms:created>
  <dcterms:modified xsi:type="dcterms:W3CDTF">2022-09-08T05:10:53Z</dcterms:modified>
</cp:coreProperties>
</file>